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76" r:id="rId3"/>
    <p:sldId id="277" r:id="rId4"/>
    <p:sldId id="278" r:id="rId5"/>
    <p:sldId id="279" r:id="rId6"/>
    <p:sldId id="280" r:id="rId7"/>
    <p:sldId id="281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83FC-5333-4A70-9D42-98C48EBED0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18913-E905-4DF0-A726-0B35650333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9293B-00DE-4A10-9873-2703A3D360B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732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系統基模</a:t>
            </a:r>
          </a:p>
        </p:txBody>
      </p:sp>
      <p:pic>
        <p:nvPicPr>
          <p:cNvPr id="487428" name="Picture 5" descr="j031812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87675" y="1916113"/>
            <a:ext cx="809625" cy="781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695C5-9C53-44DF-8AC7-58D97C4D9B48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>
                <a:solidFill>
                  <a:schemeClr val="tx1"/>
                </a:solidFill>
                <a:latin typeface="標楷體" pitchFamily="65" charset="-120"/>
              </a:rPr>
              <a:t>系統基模</a:t>
            </a:r>
            <a:r>
              <a:rPr lang="zh-TW" altLang="en-US" sz="3200" smtClean="0">
                <a:solidFill>
                  <a:schemeClr val="tx1"/>
                </a:solidFill>
                <a:latin typeface="標楷體" pitchFamily="65" charset="-120"/>
              </a:rPr>
              <a:t>一：</a:t>
            </a:r>
            <a:r>
              <a:rPr lang="zh-TW" altLang="en-US" sz="2800" smtClean="0">
                <a:solidFill>
                  <a:schemeClr val="tx1"/>
                </a:solidFill>
                <a:latin typeface="標楷體" pitchFamily="65" charset="-120"/>
              </a:rPr>
              <a:t>反應遲緩的調節環路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050" y="4133850"/>
            <a:ext cx="5162550" cy="2368550"/>
            <a:chOff x="12" y="2604"/>
            <a:chExt cx="3252" cy="1492"/>
          </a:xfrm>
        </p:grpSpPr>
        <p:graphicFrame>
          <p:nvGraphicFramePr>
            <p:cNvPr id="29699" name="Object 4"/>
            <p:cNvGraphicFramePr>
              <a:graphicFrameLocks noChangeAspect="1"/>
            </p:cNvGraphicFramePr>
            <p:nvPr/>
          </p:nvGraphicFramePr>
          <p:xfrm>
            <a:off x="648" y="2912"/>
            <a:ext cx="2520" cy="936"/>
          </p:xfrm>
          <a:graphic>
            <a:graphicData uri="http://schemas.openxmlformats.org/presentationml/2006/ole">
              <p:oleObj spid="_x0000_s1027" name="點陣圖影像" r:id="rId3" imgW="2924583" imgH="1486107" progId="PBrush">
                <p:embed/>
              </p:oleObj>
            </a:graphicData>
          </a:graphic>
        </p:graphicFrame>
        <p:sp>
          <p:nvSpPr>
            <p:cNvPr id="29727" name="Line 5"/>
            <p:cNvSpPr>
              <a:spLocks noChangeShapeType="1"/>
            </p:cNvSpPr>
            <p:nvPr/>
          </p:nvSpPr>
          <p:spPr bwMode="auto">
            <a:xfrm flipV="1">
              <a:off x="664" y="2848"/>
              <a:ext cx="0" cy="12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9728" name="Text Box 6"/>
            <p:cNvSpPr txBox="1">
              <a:spLocks noChangeArrowheads="1"/>
            </p:cNvSpPr>
            <p:nvPr/>
          </p:nvSpPr>
          <p:spPr bwMode="auto">
            <a:xfrm>
              <a:off x="12" y="2604"/>
              <a:ext cx="24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:(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開拓結果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29729" name="Text Box 7"/>
            <p:cNvSpPr txBox="1">
              <a:spLocks noChangeArrowheads="1"/>
            </p:cNvSpPr>
            <p:nvPr/>
          </p:nvSpPr>
          <p:spPr bwMode="auto">
            <a:xfrm>
              <a:off x="2580" y="3456"/>
              <a:ext cx="63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80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29730" name="Text Box 8"/>
            <p:cNvSpPr txBox="1">
              <a:spLocks noChangeArrowheads="1"/>
            </p:cNvSpPr>
            <p:nvPr/>
          </p:nvSpPr>
          <p:spPr bwMode="auto">
            <a:xfrm>
              <a:off x="120" y="3252"/>
              <a:ext cx="624" cy="6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每月營業目標</a:t>
              </a:r>
            </a:p>
          </p:txBody>
        </p:sp>
        <p:sp>
          <p:nvSpPr>
            <p:cNvPr id="29731" name="Line 9"/>
            <p:cNvSpPr>
              <a:spLocks noChangeShapeType="1"/>
            </p:cNvSpPr>
            <p:nvPr/>
          </p:nvSpPr>
          <p:spPr bwMode="auto">
            <a:xfrm flipV="1">
              <a:off x="672" y="3464"/>
              <a:ext cx="2592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56746" name="Text Box 10"/>
          <p:cNvSpPr txBox="1">
            <a:spLocks noChangeArrowheads="1"/>
          </p:cNvSpPr>
          <p:nvPr/>
        </p:nvSpPr>
        <p:spPr bwMode="auto">
          <a:xfrm>
            <a:off x="5486400" y="1752600"/>
            <a:ext cx="3429000" cy="435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90000"/>
              </a:lnSpc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․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描述：</a:t>
            </a:r>
            <a:br>
              <a:rPr lang="zh-TW" altLang="en-US" sz="2400">
                <a:latin typeface="Times New Roman" pitchFamily="18" charset="0"/>
                <a:ea typeface="標楷體" pitchFamily="65" charset="-120"/>
              </a:rPr>
            </a:b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折扣戰 滯延 結果平平 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差距甚大</a:t>
            </a:r>
          </a:p>
          <a:p>
            <a:pPr defTabSz="762000">
              <a:lnSpc>
                <a:spcPct val="90000"/>
              </a:lnSpc>
            </a:pP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</a:t>
            </a: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削價戰 滯延 結果有起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  色  差距仍大</a:t>
            </a:r>
          </a:p>
          <a:p>
            <a:pPr defTabSz="762000">
              <a:lnSpc>
                <a:spcPct val="50000"/>
              </a:lnSpc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#5 ……  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滯延  供不應求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差距變負</a:t>
            </a: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endParaRPr lang="zh-TW" altLang="en-US" sz="2000"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90000"/>
              </a:lnSpc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․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警訊：</a:t>
            </a:r>
            <a:br>
              <a:rPr lang="zh-TW" altLang="en-US" sz="240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    行動過頭，矯枉過正</a:t>
            </a:r>
          </a:p>
          <a:p>
            <a:pPr defTabSz="762000">
              <a:lnSpc>
                <a:spcPct val="90000"/>
              </a:lnSpc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․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對策：</a:t>
            </a:r>
            <a:br>
              <a:rPr lang="zh-TW" altLang="en-US" sz="240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24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緩和漸進調整</a:t>
            </a:r>
            <a:br>
              <a:rPr lang="zh-TW" altLang="en-US" sz="24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    改造系統，加速反應</a:t>
            </a:r>
          </a:p>
        </p:txBody>
      </p:sp>
      <p:sp>
        <p:nvSpPr>
          <p:cNvPr id="29704" name="Text Box 11"/>
          <p:cNvSpPr txBox="1">
            <a:spLocks noChangeArrowheads="1"/>
          </p:cNvSpPr>
          <p:nvPr/>
        </p:nvSpPr>
        <p:spPr bwMode="auto">
          <a:xfrm>
            <a:off x="179388" y="1193800"/>
            <a:ext cx="1141412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29705" name="Oval 12"/>
          <p:cNvSpPr>
            <a:spLocks noChangeArrowheads="1"/>
          </p:cNvSpPr>
          <p:nvPr/>
        </p:nvSpPr>
        <p:spPr bwMode="auto">
          <a:xfrm>
            <a:off x="749300" y="1511300"/>
            <a:ext cx="2895600" cy="2209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06" name="Text Box 13"/>
          <p:cNvSpPr txBox="1">
            <a:spLocks noChangeArrowheads="1"/>
          </p:cNvSpPr>
          <p:nvPr/>
        </p:nvSpPr>
        <p:spPr bwMode="auto">
          <a:xfrm>
            <a:off x="1422400" y="1492250"/>
            <a:ext cx="1663700" cy="390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72000" tIns="36000" rIns="72000" bIns="36000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開拓結果</a:t>
            </a:r>
          </a:p>
        </p:txBody>
      </p:sp>
      <p:sp>
        <p:nvSpPr>
          <p:cNvPr id="29707" name="Text Box 14"/>
          <p:cNvSpPr txBox="1">
            <a:spLocks noChangeArrowheads="1"/>
          </p:cNvSpPr>
          <p:nvPr/>
        </p:nvSpPr>
        <p:spPr bwMode="auto">
          <a:xfrm>
            <a:off x="1371600" y="3352800"/>
            <a:ext cx="1676400" cy="5016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762000">
              <a:lnSpc>
                <a:spcPct val="8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開拓市場</a:t>
            </a:r>
          </a:p>
          <a:p>
            <a:pPr algn="ctr" defTabSz="762000">
              <a:lnSpc>
                <a:spcPct val="8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新做法</a:t>
            </a:r>
          </a:p>
        </p:txBody>
      </p:sp>
      <p:sp>
        <p:nvSpPr>
          <p:cNvPr id="29708" name="Line 15"/>
          <p:cNvSpPr>
            <a:spLocks noChangeShapeType="1"/>
          </p:cNvSpPr>
          <p:nvPr/>
        </p:nvSpPr>
        <p:spPr bwMode="auto">
          <a:xfrm rot="-1486509">
            <a:off x="1244600" y="1727200"/>
            <a:ext cx="2286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09" name="Line 16"/>
          <p:cNvSpPr>
            <a:spLocks noChangeShapeType="1"/>
          </p:cNvSpPr>
          <p:nvPr/>
        </p:nvSpPr>
        <p:spPr bwMode="auto">
          <a:xfrm rot="4434957">
            <a:off x="3504407" y="2413794"/>
            <a:ext cx="2286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0" name="Line 17"/>
          <p:cNvSpPr>
            <a:spLocks noChangeShapeType="1"/>
          </p:cNvSpPr>
          <p:nvPr/>
        </p:nvSpPr>
        <p:spPr bwMode="auto">
          <a:xfrm rot="8892708">
            <a:off x="3043238" y="3448050"/>
            <a:ext cx="2286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1" name="Oval 18"/>
          <p:cNvSpPr>
            <a:spLocks noChangeArrowheads="1"/>
          </p:cNvSpPr>
          <p:nvPr/>
        </p:nvSpPr>
        <p:spPr bwMode="auto">
          <a:xfrm>
            <a:off x="3244850" y="2085975"/>
            <a:ext cx="228600" cy="2222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2" name="Line 19"/>
          <p:cNvSpPr>
            <a:spLocks noChangeShapeType="1"/>
          </p:cNvSpPr>
          <p:nvPr/>
        </p:nvSpPr>
        <p:spPr bwMode="auto">
          <a:xfrm rot="-5400000">
            <a:off x="3359150" y="2082800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3" name="Oval 20"/>
          <p:cNvSpPr>
            <a:spLocks noChangeArrowheads="1"/>
          </p:cNvSpPr>
          <p:nvPr/>
        </p:nvSpPr>
        <p:spPr bwMode="auto">
          <a:xfrm>
            <a:off x="3448050" y="3143250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4" name="Line 21"/>
          <p:cNvSpPr>
            <a:spLocks noChangeShapeType="1"/>
          </p:cNvSpPr>
          <p:nvPr/>
        </p:nvSpPr>
        <p:spPr bwMode="auto">
          <a:xfrm>
            <a:off x="3562350" y="3143250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5" name="Line 22"/>
          <p:cNvSpPr>
            <a:spLocks noChangeShapeType="1"/>
          </p:cNvSpPr>
          <p:nvPr/>
        </p:nvSpPr>
        <p:spPr bwMode="auto">
          <a:xfrm rot="-5400000">
            <a:off x="3562350" y="3143250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6" name="Oval 23"/>
          <p:cNvSpPr>
            <a:spLocks noChangeArrowheads="1"/>
          </p:cNvSpPr>
          <p:nvPr/>
        </p:nvSpPr>
        <p:spPr bwMode="auto">
          <a:xfrm>
            <a:off x="901700" y="1968500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7" name="Line 24"/>
          <p:cNvSpPr>
            <a:spLocks noChangeShapeType="1"/>
          </p:cNvSpPr>
          <p:nvPr/>
        </p:nvSpPr>
        <p:spPr bwMode="auto">
          <a:xfrm>
            <a:off x="1016000" y="1968500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8" name="Line 25"/>
          <p:cNvSpPr>
            <a:spLocks noChangeShapeType="1"/>
          </p:cNvSpPr>
          <p:nvPr/>
        </p:nvSpPr>
        <p:spPr bwMode="auto">
          <a:xfrm rot="-5400000">
            <a:off x="1016000" y="1968500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19" name="Line 26"/>
          <p:cNvSpPr>
            <a:spLocks noChangeShapeType="1"/>
          </p:cNvSpPr>
          <p:nvPr/>
        </p:nvSpPr>
        <p:spPr bwMode="auto">
          <a:xfrm rot="-5400000">
            <a:off x="2249488" y="266700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29698" name="Object 27"/>
          <p:cNvGraphicFramePr>
            <a:graphicFrameLocks noChangeAspect="1"/>
          </p:cNvGraphicFramePr>
          <p:nvPr/>
        </p:nvGraphicFramePr>
        <p:xfrm>
          <a:off x="609600" y="2647950"/>
          <a:ext cx="285750" cy="114300"/>
        </p:xfrm>
        <a:graphic>
          <a:graphicData uri="http://schemas.openxmlformats.org/presentationml/2006/ole">
            <p:oleObj spid="_x0000_s1026" name="點陣圖影像" r:id="rId4" imgW="285866" imgH="114467" progId="PBrush">
              <p:embed/>
            </p:oleObj>
          </a:graphicData>
        </a:graphic>
      </p:graphicFrame>
      <p:sp>
        <p:nvSpPr>
          <p:cNvPr id="29720" name="Text Box 28"/>
          <p:cNvSpPr txBox="1">
            <a:spLocks noChangeArrowheads="1"/>
          </p:cNvSpPr>
          <p:nvPr/>
        </p:nvSpPr>
        <p:spPr bwMode="auto">
          <a:xfrm>
            <a:off x="2959100" y="2501900"/>
            <a:ext cx="1612900" cy="450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72000" tIns="36000" rIns="72000" bIns="3600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目標差距</a:t>
            </a:r>
          </a:p>
        </p:txBody>
      </p:sp>
      <p:sp>
        <p:nvSpPr>
          <p:cNvPr id="29721" name="Text Box 29"/>
          <p:cNvSpPr txBox="1">
            <a:spLocks noChangeArrowheads="1"/>
          </p:cNvSpPr>
          <p:nvPr/>
        </p:nvSpPr>
        <p:spPr bwMode="auto">
          <a:xfrm>
            <a:off x="3657600" y="1371600"/>
            <a:ext cx="1981200" cy="390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72000" tIns="36000" rIns="72000" bIns="3600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每月營業目標額</a:t>
            </a:r>
          </a:p>
        </p:txBody>
      </p:sp>
      <p:cxnSp>
        <p:nvCxnSpPr>
          <p:cNvPr id="29722" name="AutoShape 30"/>
          <p:cNvCxnSpPr>
            <a:cxnSpLocks noChangeShapeType="1"/>
            <a:stCxn id="29721" idx="2"/>
            <a:endCxn id="29720" idx="0"/>
          </p:cNvCxnSpPr>
          <p:nvPr/>
        </p:nvCxnSpPr>
        <p:spPr bwMode="auto">
          <a:xfrm flipH="1">
            <a:off x="3765550" y="1762125"/>
            <a:ext cx="882650" cy="739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23" name="Oval 31"/>
          <p:cNvSpPr>
            <a:spLocks noChangeArrowheads="1"/>
          </p:cNvSpPr>
          <p:nvPr/>
        </p:nvSpPr>
        <p:spPr bwMode="auto">
          <a:xfrm>
            <a:off x="4216400" y="2082800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24" name="Line 32"/>
          <p:cNvSpPr>
            <a:spLocks noChangeShapeType="1"/>
          </p:cNvSpPr>
          <p:nvPr/>
        </p:nvSpPr>
        <p:spPr bwMode="auto">
          <a:xfrm>
            <a:off x="4330700" y="2082800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25" name="Line 33"/>
          <p:cNvSpPr>
            <a:spLocks noChangeShapeType="1"/>
          </p:cNvSpPr>
          <p:nvPr/>
        </p:nvSpPr>
        <p:spPr bwMode="auto">
          <a:xfrm rot="-5400000">
            <a:off x="4330700" y="2082800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26" name="Freeform 34"/>
          <p:cNvSpPr>
            <a:spLocks/>
          </p:cNvSpPr>
          <p:nvPr/>
        </p:nvSpPr>
        <p:spPr bwMode="auto">
          <a:xfrm>
            <a:off x="2057400" y="25146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567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4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40189-3D83-483B-98BA-82891A2B4939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系統基模二：</a:t>
            </a:r>
            <a:r>
              <a:rPr lang="zh-TW" altLang="en-US" sz="3200" smtClean="0">
                <a:solidFill>
                  <a:schemeClr val="tx1"/>
                </a:solidFill>
              </a:rPr>
              <a:t>成長上限</a:t>
            </a:r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63500" y="3756025"/>
            <a:ext cx="3556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變數行為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:(SM2</a:t>
            </a: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營業成長情況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352800" y="4964113"/>
            <a:ext cx="1066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時間</a:t>
            </a:r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763588" y="6167438"/>
            <a:ext cx="36528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8" name="Line 6"/>
          <p:cNvSpPr>
            <a:spLocks noChangeShapeType="1"/>
          </p:cNvSpPr>
          <p:nvPr/>
        </p:nvSpPr>
        <p:spPr bwMode="auto">
          <a:xfrm flipV="1">
            <a:off x="762000" y="4270375"/>
            <a:ext cx="0" cy="1751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9" name="Line 7"/>
          <p:cNvSpPr>
            <a:spLocks noChangeShapeType="1"/>
          </p:cNvSpPr>
          <p:nvPr/>
        </p:nvSpPr>
        <p:spPr bwMode="auto">
          <a:xfrm>
            <a:off x="762000" y="5048250"/>
            <a:ext cx="373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85800" y="5784850"/>
            <a:ext cx="3905250" cy="539750"/>
            <a:chOff x="432" y="3628"/>
            <a:chExt cx="2460" cy="355"/>
          </a:xfrm>
        </p:grpSpPr>
        <p:sp>
          <p:nvSpPr>
            <p:cNvPr id="30770" name="Line 9"/>
            <p:cNvSpPr>
              <a:spLocks noChangeShapeType="1"/>
            </p:cNvSpPr>
            <p:nvPr/>
          </p:nvSpPr>
          <p:spPr bwMode="auto">
            <a:xfrm>
              <a:off x="480" y="3744"/>
              <a:ext cx="1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432" y="3628"/>
              <a:ext cx="2460" cy="269"/>
              <a:chOff x="432" y="3736"/>
              <a:chExt cx="2460" cy="269"/>
            </a:xfrm>
          </p:grpSpPr>
          <p:sp>
            <p:nvSpPr>
              <p:cNvPr id="30776" name="Text Box 11"/>
              <p:cNvSpPr txBox="1">
                <a:spLocks noChangeArrowheads="1"/>
              </p:cNvSpPr>
              <p:nvPr/>
            </p:nvSpPr>
            <p:spPr bwMode="auto">
              <a:xfrm>
                <a:off x="432" y="3744"/>
                <a:ext cx="701" cy="2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導入期</a:t>
                </a:r>
              </a:p>
            </p:txBody>
          </p:sp>
          <p:sp>
            <p:nvSpPr>
              <p:cNvPr id="30777" name="Text Box 12"/>
              <p:cNvSpPr txBox="1">
                <a:spLocks noChangeArrowheads="1"/>
              </p:cNvSpPr>
              <p:nvPr/>
            </p:nvSpPr>
            <p:spPr bwMode="auto">
              <a:xfrm>
                <a:off x="1003" y="3736"/>
                <a:ext cx="685" cy="2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成長期</a:t>
                </a:r>
              </a:p>
            </p:txBody>
          </p:sp>
          <p:sp>
            <p:nvSpPr>
              <p:cNvPr id="30778" name="Text Box 13"/>
              <p:cNvSpPr txBox="1">
                <a:spLocks noChangeArrowheads="1"/>
              </p:cNvSpPr>
              <p:nvPr/>
            </p:nvSpPr>
            <p:spPr bwMode="auto">
              <a:xfrm>
                <a:off x="1501" y="3736"/>
                <a:ext cx="832" cy="2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穩定期</a:t>
                </a:r>
              </a:p>
            </p:txBody>
          </p:sp>
          <p:sp>
            <p:nvSpPr>
              <p:cNvPr id="30779" name="Text Box 14"/>
              <p:cNvSpPr txBox="1">
                <a:spLocks noChangeArrowheads="1"/>
              </p:cNvSpPr>
              <p:nvPr/>
            </p:nvSpPr>
            <p:spPr bwMode="auto">
              <a:xfrm>
                <a:off x="2109" y="3736"/>
                <a:ext cx="783" cy="2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衰退期</a:t>
                </a:r>
              </a:p>
            </p:txBody>
          </p:sp>
        </p:grpSp>
        <p:sp>
          <p:nvSpPr>
            <p:cNvPr id="30772" name="Line 15"/>
            <p:cNvSpPr>
              <a:spLocks noChangeShapeType="1"/>
            </p:cNvSpPr>
            <p:nvPr/>
          </p:nvSpPr>
          <p:spPr bwMode="auto">
            <a:xfrm>
              <a:off x="2782" y="3712"/>
              <a:ext cx="1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73" name="Line 16"/>
            <p:cNvSpPr>
              <a:spLocks noChangeShapeType="1"/>
            </p:cNvSpPr>
            <p:nvPr/>
          </p:nvSpPr>
          <p:spPr bwMode="auto">
            <a:xfrm>
              <a:off x="2206" y="3712"/>
              <a:ext cx="1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74" name="Line 17"/>
            <p:cNvSpPr>
              <a:spLocks noChangeShapeType="1"/>
            </p:cNvSpPr>
            <p:nvPr/>
          </p:nvSpPr>
          <p:spPr bwMode="auto">
            <a:xfrm>
              <a:off x="1056" y="3712"/>
              <a:ext cx="1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75" name="Line 18"/>
            <p:cNvSpPr>
              <a:spLocks noChangeShapeType="1"/>
            </p:cNvSpPr>
            <p:nvPr/>
          </p:nvSpPr>
          <p:spPr bwMode="auto">
            <a:xfrm>
              <a:off x="1623" y="3712"/>
              <a:ext cx="1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731" name="Freeform 19"/>
          <p:cNvSpPr>
            <a:spLocks/>
          </p:cNvSpPr>
          <p:nvPr/>
        </p:nvSpPr>
        <p:spPr bwMode="auto">
          <a:xfrm>
            <a:off x="762000" y="4270375"/>
            <a:ext cx="3200400" cy="730250"/>
          </a:xfrm>
          <a:custGeom>
            <a:avLst/>
            <a:gdLst>
              <a:gd name="T0" fmla="*/ 0 w 2016"/>
              <a:gd name="T1" fmla="*/ 2147483647 h 592"/>
              <a:gd name="T2" fmla="*/ 2147483647 w 2016"/>
              <a:gd name="T3" fmla="*/ 2147483647 h 592"/>
              <a:gd name="T4" fmla="*/ 2147483647 w 2016"/>
              <a:gd name="T5" fmla="*/ 2147483647 h 592"/>
              <a:gd name="T6" fmla="*/ 2147483647 w 2016"/>
              <a:gd name="T7" fmla="*/ 2147483647 h 592"/>
              <a:gd name="T8" fmla="*/ 2147483647 w 2016"/>
              <a:gd name="T9" fmla="*/ 2147483647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6"/>
              <a:gd name="T16" fmla="*/ 0 h 592"/>
              <a:gd name="T17" fmla="*/ 2016 w 2016"/>
              <a:gd name="T18" fmla="*/ 592 h 5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6" h="592">
                <a:moveTo>
                  <a:pt x="0" y="592"/>
                </a:moveTo>
                <a:cubicBezTo>
                  <a:pt x="216" y="580"/>
                  <a:pt x="432" y="568"/>
                  <a:pt x="624" y="496"/>
                </a:cubicBezTo>
                <a:cubicBezTo>
                  <a:pt x="816" y="424"/>
                  <a:pt x="976" y="240"/>
                  <a:pt x="1152" y="160"/>
                </a:cubicBezTo>
                <a:cubicBezTo>
                  <a:pt x="1328" y="80"/>
                  <a:pt x="1536" y="0"/>
                  <a:pt x="1680" y="16"/>
                </a:cubicBezTo>
                <a:cubicBezTo>
                  <a:pt x="1824" y="32"/>
                  <a:pt x="1920" y="144"/>
                  <a:pt x="2016" y="2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780" name="Text Box 20"/>
          <p:cNvSpPr txBox="1">
            <a:spLocks noChangeArrowheads="1"/>
          </p:cNvSpPr>
          <p:nvPr/>
        </p:nvSpPr>
        <p:spPr bwMode="auto">
          <a:xfrm>
            <a:off x="5181600" y="1752600"/>
            <a:ext cx="3733800" cy="454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描述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sz="200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品質佳 營業成長  滯延  市場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飽和未明顯改變   </a:t>
            </a:r>
          </a:p>
          <a:p>
            <a:pPr defTabSz="762000">
              <a:lnSpc>
                <a:spcPct val="90000"/>
              </a:lnSpc>
            </a:pP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</a:t>
            </a: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品質更佳  營業更成長  滯延 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   市場飽和漸現  </a:t>
            </a:r>
          </a:p>
          <a:p>
            <a:pPr defTabSz="762000">
              <a:lnSpc>
                <a:spcPct val="50000"/>
              </a:lnSpc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#5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品質仍佳   營業突滯   市場飽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和度顯現   </a:t>
            </a:r>
            <a:endParaRPr lang="zh-TW" altLang="en-US" sz="2000"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80000"/>
              </a:lnSpc>
            </a:pPr>
            <a:endParaRPr lang="zh-TW" altLang="en-US" sz="2000">
              <a:latin typeface="Times New Roman" pitchFamily="18" charset="0"/>
              <a:ea typeface="標楷體" pitchFamily="65" charset="-120"/>
            </a:endParaRPr>
          </a:p>
          <a:p>
            <a:pPr defTabSz="762000"/>
            <a:endParaRPr lang="zh-TW" altLang="en-US" sz="2000">
              <a:latin typeface="標楷體" pitchFamily="65" charset="-120"/>
              <a:ea typeface="標楷體" pitchFamily="65" charset="-120"/>
            </a:endParaRP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警訊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感覺問題不大， 　</a:t>
            </a:r>
          </a:p>
          <a:p>
            <a:pPr defTabSz="7620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努力無效</a:t>
            </a: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對策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減緩成長速度</a:t>
            </a:r>
          </a:p>
          <a:p>
            <a:pPr defTabSz="762000"/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 除去</a:t>
            </a:r>
            <a:r>
              <a:rPr lang="en-US" altLang="zh-TW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減弱</a:t>
            </a:r>
            <a:r>
              <a:rPr lang="en-US" altLang="zh-TW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限制因素</a:t>
            </a:r>
          </a:p>
        </p:txBody>
      </p:sp>
      <p:sp>
        <p:nvSpPr>
          <p:cNvPr id="30733" name="Text Box 21"/>
          <p:cNvSpPr txBox="1">
            <a:spLocks noChangeArrowheads="1"/>
          </p:cNvSpPr>
          <p:nvPr/>
        </p:nvSpPr>
        <p:spPr bwMode="auto">
          <a:xfrm>
            <a:off x="234950" y="1295400"/>
            <a:ext cx="13843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結構：</a:t>
            </a:r>
          </a:p>
        </p:txBody>
      </p:sp>
      <p:sp>
        <p:nvSpPr>
          <p:cNvPr id="30734" name="Line 22"/>
          <p:cNvSpPr>
            <a:spLocks noChangeShapeType="1"/>
          </p:cNvSpPr>
          <p:nvPr/>
        </p:nvSpPr>
        <p:spPr bwMode="auto">
          <a:xfrm rot="14109624" flipV="1">
            <a:off x="651669" y="3005931"/>
            <a:ext cx="101600" cy="33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5" name="Oval 23"/>
          <p:cNvSpPr>
            <a:spLocks noChangeArrowheads="1"/>
          </p:cNvSpPr>
          <p:nvPr/>
        </p:nvSpPr>
        <p:spPr bwMode="auto">
          <a:xfrm>
            <a:off x="609600" y="1828800"/>
            <a:ext cx="1905000" cy="1600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6" name="Oval 24"/>
          <p:cNvSpPr>
            <a:spLocks noChangeArrowheads="1"/>
          </p:cNvSpPr>
          <p:nvPr/>
        </p:nvSpPr>
        <p:spPr bwMode="auto">
          <a:xfrm>
            <a:off x="2563813" y="1811338"/>
            <a:ext cx="1828800" cy="1600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7" name="Text Box 25"/>
          <p:cNvSpPr txBox="1">
            <a:spLocks noChangeArrowheads="1"/>
          </p:cNvSpPr>
          <p:nvPr/>
        </p:nvSpPr>
        <p:spPr bwMode="auto">
          <a:xfrm>
            <a:off x="2017713" y="2116138"/>
            <a:ext cx="954087" cy="654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lnSpc>
                <a:spcPct val="65000"/>
              </a:lnSpc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SM2</a:t>
            </a:r>
          </a:p>
          <a:p>
            <a:pPr algn="ctr" defTabSz="762000"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成長</a:t>
            </a:r>
          </a:p>
        </p:txBody>
      </p:sp>
      <p:sp>
        <p:nvSpPr>
          <p:cNvPr id="30738" name="Text Box 26"/>
          <p:cNvSpPr txBox="1">
            <a:spLocks noChangeArrowheads="1"/>
          </p:cNvSpPr>
          <p:nvPr/>
        </p:nvSpPr>
        <p:spPr bwMode="auto">
          <a:xfrm>
            <a:off x="322263" y="2116138"/>
            <a:ext cx="984250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SM2</a:t>
            </a: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品質佳</a:t>
            </a:r>
          </a:p>
        </p:txBody>
      </p:sp>
      <p:sp>
        <p:nvSpPr>
          <p:cNvPr id="30739" name="Text Box 27"/>
          <p:cNvSpPr txBox="1">
            <a:spLocks noChangeArrowheads="1"/>
          </p:cNvSpPr>
          <p:nvPr/>
        </p:nvSpPr>
        <p:spPr bwMode="auto">
          <a:xfrm>
            <a:off x="3657600" y="2209800"/>
            <a:ext cx="1227138" cy="654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lnSpc>
                <a:spcPct val="65000"/>
              </a:lnSpc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SM2</a:t>
            </a:r>
          </a:p>
          <a:p>
            <a:pPr algn="ctr" defTabSz="762000"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市場飽和</a:t>
            </a:r>
          </a:p>
        </p:txBody>
      </p:sp>
      <p:sp>
        <p:nvSpPr>
          <p:cNvPr id="30740" name="Line 28"/>
          <p:cNvSpPr>
            <a:spLocks noChangeShapeType="1"/>
          </p:cNvSpPr>
          <p:nvPr/>
        </p:nvSpPr>
        <p:spPr bwMode="auto">
          <a:xfrm rot="-2647408">
            <a:off x="4095750" y="3105150"/>
            <a:ext cx="1825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1" name="Line 29"/>
          <p:cNvSpPr>
            <a:spLocks noChangeShapeType="1"/>
          </p:cNvSpPr>
          <p:nvPr/>
        </p:nvSpPr>
        <p:spPr bwMode="auto">
          <a:xfrm rot="3817714">
            <a:off x="2120901" y="2057400"/>
            <a:ext cx="15081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2" name="Line 30"/>
          <p:cNvSpPr>
            <a:spLocks noChangeShapeType="1"/>
          </p:cNvSpPr>
          <p:nvPr/>
        </p:nvSpPr>
        <p:spPr bwMode="auto">
          <a:xfrm rot="17741181" flipH="1">
            <a:off x="2749551" y="2051050"/>
            <a:ext cx="15081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3" name="Line 31"/>
          <p:cNvSpPr>
            <a:spLocks noChangeShapeType="1"/>
          </p:cNvSpPr>
          <p:nvPr/>
        </p:nvSpPr>
        <p:spPr bwMode="auto">
          <a:xfrm flipH="1">
            <a:off x="4348163" y="1544638"/>
            <a:ext cx="381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4" name="Line 32"/>
          <p:cNvSpPr>
            <a:spLocks noChangeShapeType="1"/>
          </p:cNvSpPr>
          <p:nvPr/>
        </p:nvSpPr>
        <p:spPr bwMode="auto">
          <a:xfrm flipH="1">
            <a:off x="1654175" y="2501900"/>
            <a:ext cx="0" cy="219075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5" name="Line 33"/>
          <p:cNvSpPr>
            <a:spLocks noChangeShapeType="1"/>
          </p:cNvSpPr>
          <p:nvPr/>
        </p:nvSpPr>
        <p:spPr bwMode="auto">
          <a:xfrm rot="5400000" flipH="1">
            <a:off x="1654175" y="2497138"/>
            <a:ext cx="0" cy="2286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6" name="Line 34"/>
          <p:cNvSpPr>
            <a:spLocks noChangeShapeType="1"/>
          </p:cNvSpPr>
          <p:nvPr/>
        </p:nvSpPr>
        <p:spPr bwMode="auto">
          <a:xfrm rot="-5400000">
            <a:off x="3309938" y="252730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527175" y="3124200"/>
            <a:ext cx="276225" cy="227013"/>
            <a:chOff x="3744" y="1056"/>
            <a:chExt cx="192" cy="192"/>
          </a:xfrm>
        </p:grpSpPr>
        <p:sp>
          <p:nvSpPr>
            <p:cNvPr id="30767" name="Oval 36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68" name="Line 37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69" name="Line 38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167063" y="1874838"/>
            <a:ext cx="276225" cy="220662"/>
            <a:chOff x="4512" y="1033"/>
            <a:chExt cx="234" cy="228"/>
          </a:xfrm>
        </p:grpSpPr>
        <p:sp>
          <p:nvSpPr>
            <p:cNvPr id="30765" name="Oval 40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66" name="Line 41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1527175" y="1868488"/>
            <a:ext cx="276225" cy="227012"/>
            <a:chOff x="3744" y="1056"/>
            <a:chExt cx="192" cy="192"/>
          </a:xfrm>
        </p:grpSpPr>
        <p:sp>
          <p:nvSpPr>
            <p:cNvPr id="30762" name="Oval 4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63" name="Line 4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64" name="Line 4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4564063" y="1773238"/>
            <a:ext cx="276225" cy="227012"/>
            <a:chOff x="3744" y="1056"/>
            <a:chExt cx="192" cy="192"/>
          </a:xfrm>
        </p:grpSpPr>
        <p:sp>
          <p:nvSpPr>
            <p:cNvPr id="30759" name="Oval 47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60" name="Line 48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61" name="Line 49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751" name="Text Box 50"/>
          <p:cNvSpPr txBox="1">
            <a:spLocks noChangeArrowheads="1"/>
          </p:cNvSpPr>
          <p:nvPr/>
        </p:nvSpPr>
        <p:spPr bwMode="auto">
          <a:xfrm>
            <a:off x="3581400" y="1143000"/>
            <a:ext cx="19050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SM2</a:t>
            </a: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市場極限</a:t>
            </a:r>
          </a:p>
        </p:txBody>
      </p: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3165475" y="3124200"/>
            <a:ext cx="276225" cy="227013"/>
            <a:chOff x="3744" y="1056"/>
            <a:chExt cx="192" cy="192"/>
          </a:xfrm>
        </p:grpSpPr>
        <p:sp>
          <p:nvSpPr>
            <p:cNvPr id="30756" name="Oval 52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7" name="Line 53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58" name="Line 54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753" name="Freeform 55"/>
          <p:cNvSpPr>
            <a:spLocks/>
          </p:cNvSpPr>
          <p:nvPr/>
        </p:nvSpPr>
        <p:spPr bwMode="auto">
          <a:xfrm>
            <a:off x="1447800" y="24384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4" name="Freeform 56"/>
          <p:cNvSpPr>
            <a:spLocks/>
          </p:cNvSpPr>
          <p:nvPr/>
        </p:nvSpPr>
        <p:spPr bwMode="auto">
          <a:xfrm>
            <a:off x="3124200" y="24384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30722" name="Object 57"/>
          <p:cNvGraphicFramePr>
            <a:graphicFrameLocks noChangeAspect="1"/>
          </p:cNvGraphicFramePr>
          <p:nvPr/>
        </p:nvGraphicFramePr>
        <p:xfrm>
          <a:off x="2743200" y="3124200"/>
          <a:ext cx="285750" cy="114300"/>
        </p:xfrm>
        <a:graphic>
          <a:graphicData uri="http://schemas.openxmlformats.org/presentationml/2006/ole">
            <p:oleObj spid="_x0000_s2050" name="點陣圖影像" r:id="rId3" imgW="285866" imgH="114467" progId="PBrush">
              <p:embed/>
            </p:oleObj>
          </a:graphicData>
        </a:graphic>
      </p:graphicFrame>
      <p:sp>
        <p:nvSpPr>
          <p:cNvPr id="30755" name="Line 58"/>
          <p:cNvSpPr>
            <a:spLocks noChangeShapeType="1"/>
          </p:cNvSpPr>
          <p:nvPr/>
        </p:nvSpPr>
        <p:spPr bwMode="auto">
          <a:xfrm>
            <a:off x="3429000" y="4343400"/>
            <a:ext cx="0" cy="6858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E4E41-F19F-4F28-A38F-08A39E09FC02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343490" name="Text Box 5122"/>
          <p:cNvSpPr txBox="1">
            <a:spLocks noChangeArrowheads="1"/>
          </p:cNvSpPr>
          <p:nvPr/>
        </p:nvSpPr>
        <p:spPr bwMode="auto">
          <a:xfrm>
            <a:off x="6742113" y="1600200"/>
            <a:ext cx="2401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工會的隱含目標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:</a:t>
            </a:r>
          </a:p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維持對立的態度</a:t>
            </a:r>
          </a:p>
        </p:txBody>
      </p:sp>
      <p:sp>
        <p:nvSpPr>
          <p:cNvPr id="1343491" name="Text Box 5123"/>
          <p:cNvSpPr txBox="1">
            <a:spLocks noChangeArrowheads="1"/>
          </p:cNvSpPr>
          <p:nvPr/>
        </p:nvSpPr>
        <p:spPr bwMode="auto">
          <a:xfrm>
            <a:off x="3200400" y="30480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溝通的</a:t>
            </a:r>
          </a:p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開放程度</a:t>
            </a:r>
          </a:p>
        </p:txBody>
      </p:sp>
      <p:sp>
        <p:nvSpPr>
          <p:cNvPr id="1343492" name="Arc 5124"/>
          <p:cNvSpPr>
            <a:spLocks/>
          </p:cNvSpPr>
          <p:nvPr/>
        </p:nvSpPr>
        <p:spPr bwMode="auto">
          <a:xfrm flipH="1">
            <a:off x="6781800" y="2133600"/>
            <a:ext cx="1344613" cy="1311275"/>
          </a:xfrm>
          <a:custGeom>
            <a:avLst/>
            <a:gdLst>
              <a:gd name="T0" fmla="*/ 2147483647 w 21068"/>
              <a:gd name="T1" fmla="*/ 2147483647 h 18151"/>
              <a:gd name="T2" fmla="*/ 0 w 21068"/>
              <a:gd name="T3" fmla="*/ 2147483647 h 18151"/>
              <a:gd name="T4" fmla="*/ 2147483647 w 21068"/>
              <a:gd name="T5" fmla="*/ 0 h 18151"/>
              <a:gd name="T6" fmla="*/ 0 60000 65536"/>
              <a:gd name="T7" fmla="*/ 0 60000 65536"/>
              <a:gd name="T8" fmla="*/ 0 60000 65536"/>
              <a:gd name="T9" fmla="*/ 0 w 21068"/>
              <a:gd name="T10" fmla="*/ 0 h 18151"/>
              <a:gd name="T11" fmla="*/ 21068 w 21068"/>
              <a:gd name="T12" fmla="*/ 18151 h 18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68" h="18151" fill="none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</a:path>
              <a:path w="21068" h="18151" stroke="0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  <a:lnTo>
                  <a:pt x="2106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493" name="Text Box 5125"/>
          <p:cNvSpPr txBox="1">
            <a:spLocks noChangeArrowheads="1"/>
          </p:cNvSpPr>
          <p:nvPr/>
        </p:nvSpPr>
        <p:spPr bwMode="auto">
          <a:xfrm>
            <a:off x="7848600" y="3200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反</a:t>
            </a:r>
          </a:p>
        </p:txBody>
      </p:sp>
      <p:sp>
        <p:nvSpPr>
          <p:cNvPr id="1343494" name="Arc 5126"/>
          <p:cNvSpPr>
            <a:spLocks/>
          </p:cNvSpPr>
          <p:nvPr/>
        </p:nvSpPr>
        <p:spPr bwMode="auto">
          <a:xfrm rot="10800000" flipV="1">
            <a:off x="3886200" y="2057400"/>
            <a:ext cx="2576513" cy="1219200"/>
          </a:xfrm>
          <a:custGeom>
            <a:avLst/>
            <a:gdLst>
              <a:gd name="T0" fmla="*/ 0 w 42720"/>
              <a:gd name="T1" fmla="*/ 2147483647 h 21600"/>
              <a:gd name="T2" fmla="*/ 2147483647 w 42720"/>
              <a:gd name="T3" fmla="*/ 2147483647 h 21600"/>
              <a:gd name="T4" fmla="*/ 2147483647 w 42720"/>
              <a:gd name="T5" fmla="*/ 2147483647 h 21600"/>
              <a:gd name="T6" fmla="*/ 0 60000 65536"/>
              <a:gd name="T7" fmla="*/ 0 60000 65536"/>
              <a:gd name="T8" fmla="*/ 0 60000 65536"/>
              <a:gd name="T9" fmla="*/ 0 w 42720"/>
              <a:gd name="T10" fmla="*/ 0 h 21600"/>
              <a:gd name="T11" fmla="*/ 42720 w 4272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20" h="21600" fill="none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</a:path>
              <a:path w="42720" h="21600" stroke="0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  <a:lnTo>
                  <a:pt x="2124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495" name="Arc 5127"/>
          <p:cNvSpPr>
            <a:spLocks/>
          </p:cNvSpPr>
          <p:nvPr/>
        </p:nvSpPr>
        <p:spPr bwMode="auto">
          <a:xfrm flipV="1">
            <a:off x="5216525" y="3657600"/>
            <a:ext cx="1173163" cy="1001713"/>
          </a:xfrm>
          <a:custGeom>
            <a:avLst/>
            <a:gdLst>
              <a:gd name="T0" fmla="*/ 2147483647 w 21156"/>
              <a:gd name="T1" fmla="*/ 0 h 17456"/>
              <a:gd name="T2" fmla="*/ 2147483647 w 21156"/>
              <a:gd name="T3" fmla="*/ 2147483647 h 17456"/>
              <a:gd name="T4" fmla="*/ 0 w 21156"/>
              <a:gd name="T5" fmla="*/ 2147483647 h 17456"/>
              <a:gd name="T6" fmla="*/ 0 60000 65536"/>
              <a:gd name="T7" fmla="*/ 0 60000 65536"/>
              <a:gd name="T8" fmla="*/ 0 60000 65536"/>
              <a:gd name="T9" fmla="*/ 0 w 21156"/>
              <a:gd name="T10" fmla="*/ 0 h 17456"/>
              <a:gd name="T11" fmla="*/ 21156 w 21156"/>
              <a:gd name="T12" fmla="*/ 17456 h 17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56" h="17456" fill="none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</a:path>
              <a:path w="21156" h="17456" stroke="0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  <a:lnTo>
                  <a:pt x="0" y="1745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496" name="Text Box 5128"/>
          <p:cNvSpPr txBox="1">
            <a:spLocks noChangeArrowheads="1"/>
          </p:cNvSpPr>
          <p:nvPr/>
        </p:nvSpPr>
        <p:spPr bwMode="auto">
          <a:xfrm>
            <a:off x="5791200" y="30480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對傳統工會</a:t>
            </a:r>
          </a:p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地位的威脅</a:t>
            </a:r>
          </a:p>
        </p:txBody>
      </p:sp>
      <p:sp>
        <p:nvSpPr>
          <p:cNvPr id="1343497" name="Text Box 5129"/>
          <p:cNvSpPr txBox="1">
            <a:spLocks noChangeArrowheads="1"/>
          </p:cNvSpPr>
          <p:nvPr/>
        </p:nvSpPr>
        <p:spPr bwMode="auto">
          <a:xfrm>
            <a:off x="417036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反</a:t>
            </a:r>
          </a:p>
        </p:txBody>
      </p:sp>
      <p:sp>
        <p:nvSpPr>
          <p:cNvPr id="1343498" name="Text Box 5130"/>
          <p:cNvSpPr txBox="1">
            <a:spLocks noChangeArrowheads="1"/>
          </p:cNvSpPr>
          <p:nvPr/>
        </p:nvSpPr>
        <p:spPr bwMode="auto">
          <a:xfrm>
            <a:off x="6400800" y="3810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grpSp>
        <p:nvGrpSpPr>
          <p:cNvPr id="2" name="Group 5131"/>
          <p:cNvGrpSpPr>
            <a:grpSpLocks/>
          </p:cNvGrpSpPr>
          <p:nvPr/>
        </p:nvGrpSpPr>
        <p:grpSpPr bwMode="auto">
          <a:xfrm>
            <a:off x="4648200" y="3200400"/>
            <a:ext cx="1066800" cy="533400"/>
            <a:chOff x="2928" y="2016"/>
            <a:chExt cx="672" cy="336"/>
          </a:xfrm>
        </p:grpSpPr>
        <p:sp>
          <p:nvSpPr>
            <p:cNvPr id="490524" name="Line 5132"/>
            <p:cNvSpPr>
              <a:spLocks noChangeShapeType="1"/>
            </p:cNvSpPr>
            <p:nvPr/>
          </p:nvSpPr>
          <p:spPr bwMode="auto">
            <a:xfrm>
              <a:off x="2928" y="211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5" name="Line 5133"/>
            <p:cNvSpPr>
              <a:spLocks noChangeShapeType="1"/>
            </p:cNvSpPr>
            <p:nvPr/>
          </p:nvSpPr>
          <p:spPr bwMode="auto">
            <a:xfrm>
              <a:off x="2928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6" name="Line 5134"/>
            <p:cNvSpPr>
              <a:spLocks noChangeShapeType="1"/>
            </p:cNvSpPr>
            <p:nvPr/>
          </p:nvSpPr>
          <p:spPr bwMode="auto">
            <a:xfrm>
              <a:off x="2928" y="216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7" name="Line 5135"/>
            <p:cNvSpPr>
              <a:spLocks noChangeShapeType="1"/>
            </p:cNvSpPr>
            <p:nvPr/>
          </p:nvSpPr>
          <p:spPr bwMode="auto">
            <a:xfrm>
              <a:off x="3600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8" name="AutoShape 5136"/>
            <p:cNvSpPr>
              <a:spLocks noChangeArrowheads="1"/>
            </p:cNvSpPr>
            <p:nvPr/>
          </p:nvSpPr>
          <p:spPr bwMode="auto">
            <a:xfrm>
              <a:off x="3168" y="2160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9" name="Rectangle 5137"/>
            <p:cNvSpPr>
              <a:spLocks noChangeArrowheads="1"/>
            </p:cNvSpPr>
            <p:nvPr/>
          </p:nvSpPr>
          <p:spPr bwMode="auto">
            <a:xfrm>
              <a:off x="297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30" name="Rectangle 5138"/>
            <p:cNvSpPr>
              <a:spLocks noChangeArrowheads="1"/>
            </p:cNvSpPr>
            <p:nvPr/>
          </p:nvSpPr>
          <p:spPr bwMode="auto">
            <a:xfrm>
              <a:off x="345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343507" name="Arc 5139"/>
          <p:cNvSpPr>
            <a:spLocks/>
          </p:cNvSpPr>
          <p:nvPr/>
        </p:nvSpPr>
        <p:spPr bwMode="auto">
          <a:xfrm flipV="1">
            <a:off x="3916363" y="3505200"/>
            <a:ext cx="1452562" cy="1239838"/>
          </a:xfrm>
          <a:custGeom>
            <a:avLst/>
            <a:gdLst>
              <a:gd name="T0" fmla="*/ 0 w 23510"/>
              <a:gd name="T1" fmla="*/ 2147483647 h 21600"/>
              <a:gd name="T2" fmla="*/ 2147483647 w 23510"/>
              <a:gd name="T3" fmla="*/ 2147483647 h 21600"/>
              <a:gd name="T4" fmla="*/ 2147483647 w 23510"/>
              <a:gd name="T5" fmla="*/ 2147483647 h 21600"/>
              <a:gd name="T6" fmla="*/ 0 60000 65536"/>
              <a:gd name="T7" fmla="*/ 0 60000 65536"/>
              <a:gd name="T8" fmla="*/ 0 60000 65536"/>
              <a:gd name="T9" fmla="*/ 0 w 23510"/>
              <a:gd name="T10" fmla="*/ 0 h 21600"/>
              <a:gd name="T11" fmla="*/ 23510 w 23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10" h="21600" fill="none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</a:path>
              <a:path w="23510" h="21600" stroke="0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  <a:lnTo>
                  <a:pt x="2077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5140"/>
          <p:cNvGrpSpPr>
            <a:grpSpLocks/>
          </p:cNvGrpSpPr>
          <p:nvPr/>
        </p:nvGrpSpPr>
        <p:grpSpPr bwMode="auto">
          <a:xfrm>
            <a:off x="5257800" y="4267200"/>
            <a:ext cx="838200" cy="838200"/>
            <a:chOff x="3312" y="2688"/>
            <a:chExt cx="528" cy="528"/>
          </a:xfrm>
        </p:grpSpPr>
        <p:sp>
          <p:nvSpPr>
            <p:cNvPr id="490521" name="Line 5141"/>
            <p:cNvSpPr>
              <a:spLocks noChangeShapeType="1"/>
            </p:cNvSpPr>
            <p:nvPr/>
          </p:nvSpPr>
          <p:spPr bwMode="auto">
            <a:xfrm>
              <a:off x="3312" y="288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2" name="Line 5142"/>
            <p:cNvSpPr>
              <a:spLocks noChangeShapeType="1"/>
            </p:cNvSpPr>
            <p:nvPr/>
          </p:nvSpPr>
          <p:spPr bwMode="auto">
            <a:xfrm>
              <a:off x="3504" y="2688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0523" name="Text Box 5143"/>
            <p:cNvSpPr txBox="1">
              <a:spLocks noChangeArrowheads="1"/>
            </p:cNvSpPr>
            <p:nvPr/>
          </p:nvSpPr>
          <p:spPr bwMode="auto">
            <a:xfrm rot="2400000">
              <a:off x="3312" y="2784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滯延</a:t>
              </a:r>
            </a:p>
          </p:txBody>
        </p:sp>
      </p:grpSp>
      <p:sp>
        <p:nvSpPr>
          <p:cNvPr id="1343512" name="Arc 5144"/>
          <p:cNvSpPr>
            <a:spLocks/>
          </p:cNvSpPr>
          <p:nvPr/>
        </p:nvSpPr>
        <p:spPr bwMode="auto">
          <a:xfrm flipV="1">
            <a:off x="1066800" y="2936875"/>
            <a:ext cx="1281113" cy="1762125"/>
          </a:xfrm>
          <a:custGeom>
            <a:avLst/>
            <a:gdLst>
              <a:gd name="T0" fmla="*/ 2147483647 w 21600"/>
              <a:gd name="T1" fmla="*/ 2147483647 h 30674"/>
              <a:gd name="T2" fmla="*/ 2147483647 w 21600"/>
              <a:gd name="T3" fmla="*/ 0 h 30674"/>
              <a:gd name="T4" fmla="*/ 2147483647 w 21600"/>
              <a:gd name="T5" fmla="*/ 2147483647 h 30674"/>
              <a:gd name="T6" fmla="*/ 0 60000 65536"/>
              <a:gd name="T7" fmla="*/ 0 60000 65536"/>
              <a:gd name="T8" fmla="*/ 0 60000 65536"/>
              <a:gd name="T9" fmla="*/ 0 w 21600"/>
              <a:gd name="T10" fmla="*/ 0 h 30674"/>
              <a:gd name="T11" fmla="*/ 21600 w 21600"/>
              <a:gd name="T12" fmla="*/ 30674 h 306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674" fill="none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</a:path>
              <a:path w="21600" h="30674" stroke="0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  <a:lnTo>
                  <a:pt x="21600" y="180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513" name="Arc 5145"/>
          <p:cNvSpPr>
            <a:spLocks/>
          </p:cNvSpPr>
          <p:nvPr/>
        </p:nvSpPr>
        <p:spPr bwMode="auto">
          <a:xfrm rot="10800000" flipV="1">
            <a:off x="1506538" y="2057400"/>
            <a:ext cx="2228850" cy="1447800"/>
          </a:xfrm>
          <a:custGeom>
            <a:avLst/>
            <a:gdLst>
              <a:gd name="T0" fmla="*/ 0 w 36729"/>
              <a:gd name="T1" fmla="*/ 2147483647 h 21600"/>
              <a:gd name="T2" fmla="*/ 2147483647 w 36729"/>
              <a:gd name="T3" fmla="*/ 2147483647 h 21600"/>
              <a:gd name="T4" fmla="*/ 2147483647 w 36729"/>
              <a:gd name="T5" fmla="*/ 2147483647 h 21600"/>
              <a:gd name="T6" fmla="*/ 0 60000 65536"/>
              <a:gd name="T7" fmla="*/ 0 60000 65536"/>
              <a:gd name="T8" fmla="*/ 0 60000 65536"/>
              <a:gd name="T9" fmla="*/ 0 w 36729"/>
              <a:gd name="T10" fmla="*/ 0 h 21600"/>
              <a:gd name="T11" fmla="*/ 36729 w 367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29" h="21600" fill="none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</a:path>
              <a:path w="36729" h="21600" stroke="0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  <a:lnTo>
                  <a:pt x="2077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514" name="Text Box 5146"/>
          <p:cNvSpPr txBox="1">
            <a:spLocks noChangeArrowheads="1"/>
          </p:cNvSpPr>
          <p:nvPr/>
        </p:nvSpPr>
        <p:spPr bwMode="auto">
          <a:xfrm>
            <a:off x="838200" y="251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品管圈活動</a:t>
            </a:r>
          </a:p>
        </p:txBody>
      </p:sp>
      <p:sp>
        <p:nvSpPr>
          <p:cNvPr id="1343515" name="Text Box 5147"/>
          <p:cNvSpPr txBox="1">
            <a:spLocks noChangeArrowheads="1"/>
          </p:cNvSpPr>
          <p:nvPr/>
        </p:nvSpPr>
        <p:spPr bwMode="auto">
          <a:xfrm>
            <a:off x="762000" y="297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同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3516" name="Text Box 5148"/>
          <p:cNvSpPr txBox="1">
            <a:spLocks noChangeArrowheads="1"/>
          </p:cNvSpPr>
          <p:nvPr/>
        </p:nvSpPr>
        <p:spPr bwMode="auto">
          <a:xfrm>
            <a:off x="290671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1343517" name="Arc 5149"/>
          <p:cNvSpPr>
            <a:spLocks/>
          </p:cNvSpPr>
          <p:nvPr/>
        </p:nvSpPr>
        <p:spPr bwMode="auto">
          <a:xfrm flipV="1">
            <a:off x="2320925" y="3733800"/>
            <a:ext cx="1336675" cy="858838"/>
          </a:xfrm>
          <a:custGeom>
            <a:avLst/>
            <a:gdLst>
              <a:gd name="T0" fmla="*/ 2147483647 w 21472"/>
              <a:gd name="T1" fmla="*/ 0 h 14949"/>
              <a:gd name="T2" fmla="*/ 2147483647 w 21472"/>
              <a:gd name="T3" fmla="*/ 2147483647 h 14949"/>
              <a:gd name="T4" fmla="*/ 0 w 21472"/>
              <a:gd name="T5" fmla="*/ 2147483647 h 14949"/>
              <a:gd name="T6" fmla="*/ 0 60000 65536"/>
              <a:gd name="T7" fmla="*/ 0 60000 65536"/>
              <a:gd name="T8" fmla="*/ 0 60000 65536"/>
              <a:gd name="T9" fmla="*/ 0 w 21472"/>
              <a:gd name="T10" fmla="*/ 0 h 14949"/>
              <a:gd name="T11" fmla="*/ 21472 w 21472"/>
              <a:gd name="T12" fmla="*/ 14949 h 149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2" h="14949" fill="none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</a:path>
              <a:path w="21472" h="14949" stroke="0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  <a:lnTo>
                  <a:pt x="0" y="1494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3518" name="Text Box 5150"/>
          <p:cNvSpPr txBox="1">
            <a:spLocks noChangeArrowheads="1"/>
          </p:cNvSpPr>
          <p:nvPr/>
        </p:nvSpPr>
        <p:spPr bwMode="auto">
          <a:xfrm>
            <a:off x="3429000" y="4191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同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3519" name="Text Box 5151"/>
          <p:cNvSpPr txBox="1">
            <a:spLocks noChangeArrowheads="1"/>
          </p:cNvSpPr>
          <p:nvPr/>
        </p:nvSpPr>
        <p:spPr bwMode="auto">
          <a:xfrm>
            <a:off x="1524000" y="42672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改善解決</a:t>
            </a:r>
          </a:p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問題的能力</a:t>
            </a:r>
          </a:p>
        </p:txBody>
      </p:sp>
      <p:sp>
        <p:nvSpPr>
          <p:cNvPr id="1343520" name="Rectangle 515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美國品管圈為何失敗？</a:t>
            </a:r>
            <a:endParaRPr lang="zh-TW" altLang="zh-TW" smtClean="0">
              <a:latin typeface="標楷體" pitchFamily="65" charset="-120"/>
            </a:endParaRPr>
          </a:p>
        </p:txBody>
      </p:sp>
      <p:pic>
        <p:nvPicPr>
          <p:cNvPr id="1343521" name="Picture 515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200400"/>
            <a:ext cx="762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4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4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3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3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43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43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43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4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43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43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43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43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4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4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4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4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4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4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4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4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4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4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4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4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4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4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4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4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34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4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490" grpId="0" autoUpdateAnimBg="0"/>
      <p:bldP spid="1343491" grpId="0" autoUpdateAnimBg="0"/>
      <p:bldP spid="1343492" grpId="0" animBg="1"/>
      <p:bldP spid="1343493" grpId="0" autoUpdateAnimBg="0"/>
      <p:bldP spid="1343494" grpId="0" animBg="1"/>
      <p:bldP spid="1343495" grpId="0" animBg="1"/>
      <p:bldP spid="1343496" grpId="0" autoUpdateAnimBg="0"/>
      <p:bldP spid="1343497" grpId="0" autoUpdateAnimBg="0"/>
      <p:bldP spid="1343498" grpId="0" autoUpdateAnimBg="0"/>
      <p:bldP spid="1343507" grpId="0" animBg="1"/>
      <p:bldP spid="1343512" grpId="0" animBg="1"/>
      <p:bldP spid="1343513" grpId="0" animBg="1"/>
      <p:bldP spid="1343514" grpId="0" autoUpdateAnimBg="0"/>
      <p:bldP spid="1343515" grpId="0" autoUpdateAnimBg="0"/>
      <p:bldP spid="1343516" grpId="0" autoUpdateAnimBg="0"/>
      <p:bldP spid="1343517" grpId="0" animBg="1"/>
      <p:bldP spid="1343518" grpId="0" autoUpdateAnimBg="0"/>
      <p:bldP spid="134351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979E7-27A1-438C-9F15-800C92487709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系統基模三：</a:t>
            </a:r>
            <a:r>
              <a:rPr lang="zh-TW" altLang="en-US" sz="1600" smtClean="0">
                <a:solidFill>
                  <a:schemeClr val="tx1"/>
                </a:solidFill>
              </a:rPr>
              <a:t> </a:t>
            </a:r>
            <a:r>
              <a:rPr lang="zh-TW" altLang="en-US" sz="3200" smtClean="0">
                <a:solidFill>
                  <a:schemeClr val="tx1"/>
                </a:solidFill>
              </a:rPr>
              <a:t>捨本逐末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038600"/>
            <a:ext cx="4914900" cy="2413000"/>
            <a:chOff x="72" y="2664"/>
            <a:chExt cx="3096" cy="1520"/>
          </a:xfrm>
        </p:grpSpPr>
        <p:sp>
          <p:nvSpPr>
            <p:cNvPr id="31792" name="Freeform 4"/>
            <p:cNvSpPr>
              <a:spLocks/>
            </p:cNvSpPr>
            <p:nvPr/>
          </p:nvSpPr>
          <p:spPr bwMode="auto">
            <a:xfrm>
              <a:off x="624" y="2928"/>
              <a:ext cx="2304" cy="864"/>
            </a:xfrm>
            <a:custGeom>
              <a:avLst/>
              <a:gdLst>
                <a:gd name="T0" fmla="*/ 0 w 2304"/>
                <a:gd name="T1" fmla="*/ 414 h 1104"/>
                <a:gd name="T2" fmla="*/ 1584 w 2304"/>
                <a:gd name="T3" fmla="*/ 324 h 1104"/>
                <a:gd name="T4" fmla="*/ 2304 w 2304"/>
                <a:gd name="T5" fmla="*/ 0 h 1104"/>
                <a:gd name="T6" fmla="*/ 0 60000 65536"/>
                <a:gd name="T7" fmla="*/ 0 60000 65536"/>
                <a:gd name="T8" fmla="*/ 0 60000 65536"/>
                <a:gd name="T9" fmla="*/ 0 w 2304"/>
                <a:gd name="T10" fmla="*/ 0 h 1104"/>
                <a:gd name="T11" fmla="*/ 2304 w 2304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104">
                  <a:moveTo>
                    <a:pt x="0" y="1104"/>
                  </a:moveTo>
                  <a:cubicBezTo>
                    <a:pt x="600" y="1076"/>
                    <a:pt x="1200" y="1048"/>
                    <a:pt x="1584" y="864"/>
                  </a:cubicBezTo>
                  <a:cubicBezTo>
                    <a:pt x="1968" y="680"/>
                    <a:pt x="2136" y="340"/>
                    <a:pt x="230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3" name="Line 5"/>
            <p:cNvSpPr>
              <a:spLocks noChangeShapeType="1"/>
            </p:cNvSpPr>
            <p:nvPr/>
          </p:nvSpPr>
          <p:spPr bwMode="auto">
            <a:xfrm flipV="1">
              <a:off x="624" y="2940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4" name="Line 6"/>
            <p:cNvSpPr>
              <a:spLocks noChangeShapeType="1"/>
            </p:cNvSpPr>
            <p:nvPr/>
          </p:nvSpPr>
          <p:spPr bwMode="auto">
            <a:xfrm>
              <a:off x="624" y="3947"/>
              <a:ext cx="254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5" name="Text Box 7"/>
            <p:cNvSpPr txBox="1">
              <a:spLocks noChangeArrowheads="1"/>
            </p:cNvSpPr>
            <p:nvPr/>
          </p:nvSpPr>
          <p:spPr bwMode="auto">
            <a:xfrm>
              <a:off x="904" y="3164"/>
              <a:ext cx="89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根本解</a:t>
              </a:r>
            </a:p>
          </p:txBody>
        </p:sp>
        <p:sp>
          <p:nvSpPr>
            <p:cNvPr id="31796" name="Text Box 8"/>
            <p:cNvSpPr txBox="1">
              <a:spLocks noChangeArrowheads="1"/>
            </p:cNvSpPr>
            <p:nvPr/>
          </p:nvSpPr>
          <p:spPr bwMode="auto">
            <a:xfrm>
              <a:off x="1904" y="3164"/>
              <a:ext cx="81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症狀解</a:t>
              </a:r>
              <a:endParaRPr lang="zh-TW" altLang="en-US" sz="2400" u="sng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1797" name="Text Box 9"/>
            <p:cNvSpPr txBox="1">
              <a:spLocks noChangeArrowheads="1"/>
            </p:cNvSpPr>
            <p:nvPr/>
          </p:nvSpPr>
          <p:spPr bwMode="auto">
            <a:xfrm>
              <a:off x="72" y="2664"/>
              <a:ext cx="208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31798" name="Text Box 10"/>
            <p:cNvSpPr txBox="1">
              <a:spLocks noChangeArrowheads="1"/>
            </p:cNvSpPr>
            <p:nvPr/>
          </p:nvSpPr>
          <p:spPr bwMode="auto">
            <a:xfrm>
              <a:off x="2448" y="3896"/>
              <a:ext cx="72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1799" name="Freeform 11"/>
            <p:cNvSpPr>
              <a:spLocks/>
            </p:cNvSpPr>
            <p:nvPr/>
          </p:nvSpPr>
          <p:spPr bwMode="auto">
            <a:xfrm flipH="1">
              <a:off x="736" y="2988"/>
              <a:ext cx="2304" cy="864"/>
            </a:xfrm>
            <a:custGeom>
              <a:avLst/>
              <a:gdLst>
                <a:gd name="T0" fmla="*/ 0 w 2304"/>
                <a:gd name="T1" fmla="*/ 414 h 1104"/>
                <a:gd name="T2" fmla="*/ 1584 w 2304"/>
                <a:gd name="T3" fmla="*/ 324 h 1104"/>
                <a:gd name="T4" fmla="*/ 2304 w 2304"/>
                <a:gd name="T5" fmla="*/ 0 h 1104"/>
                <a:gd name="T6" fmla="*/ 0 60000 65536"/>
                <a:gd name="T7" fmla="*/ 0 60000 65536"/>
                <a:gd name="T8" fmla="*/ 0 60000 65536"/>
                <a:gd name="T9" fmla="*/ 0 w 2304"/>
                <a:gd name="T10" fmla="*/ 0 h 1104"/>
                <a:gd name="T11" fmla="*/ 2304 w 2304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4" h="1104">
                  <a:moveTo>
                    <a:pt x="0" y="1104"/>
                  </a:moveTo>
                  <a:cubicBezTo>
                    <a:pt x="600" y="1076"/>
                    <a:pt x="1200" y="1048"/>
                    <a:pt x="1584" y="864"/>
                  </a:cubicBezTo>
                  <a:cubicBezTo>
                    <a:pt x="1968" y="680"/>
                    <a:pt x="2136" y="340"/>
                    <a:pt x="230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58796" name="Text Box 12"/>
          <p:cNvSpPr txBox="1">
            <a:spLocks noChangeArrowheads="1"/>
          </p:cNvSpPr>
          <p:nvPr/>
        </p:nvSpPr>
        <p:spPr bwMode="auto">
          <a:xfrm>
            <a:off x="4953000" y="1295400"/>
            <a:ext cx="4191000" cy="4830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40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交期延誤 扣款了事  不思改善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滯延   排程改善未明   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 ….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交期仍延誤  扣款了事  不思改善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滯延   排程改善更無力 </a:t>
            </a:r>
            <a:endParaRPr lang="zh-TW" altLang="en-US" sz="240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 defTabSz="762000">
              <a:lnSpc>
                <a:spcPct val="110000"/>
              </a:lnSpc>
            </a:pPr>
            <a:endParaRPr lang="zh-TW" altLang="en-US" sz="240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 defTabSz="762000">
              <a:lnSpc>
                <a:spcPct val="110000"/>
              </a:lnSpc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警訊：權宜治標，救急有效</a:t>
            </a:r>
            <a:br>
              <a:rPr lang="zh-TW" altLang="en-US" sz="240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      忽略治本，長期代價</a:t>
            </a:r>
            <a:br>
              <a:rPr lang="zh-TW" altLang="en-US" sz="240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對策：</a:t>
            </a:r>
          </a:p>
          <a:p>
            <a:pPr defTabSz="762000">
              <a:lnSpc>
                <a:spcPct val="110000"/>
              </a:lnSpc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24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用症狀解，換取時間</a:t>
            </a:r>
            <a:br>
              <a:rPr lang="zh-TW" altLang="en-US" sz="24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4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      同步施行根本解方案</a:t>
            </a: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0" y="908050"/>
            <a:ext cx="139065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1752" name="Line 14"/>
          <p:cNvSpPr>
            <a:spLocks noChangeShapeType="1"/>
          </p:cNvSpPr>
          <p:nvPr/>
        </p:nvSpPr>
        <p:spPr bwMode="auto">
          <a:xfrm rot="3838225">
            <a:off x="2182019" y="2794794"/>
            <a:ext cx="1588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3" name="Text Box 15"/>
          <p:cNvSpPr txBox="1">
            <a:spLocks noChangeArrowheads="1"/>
          </p:cNvSpPr>
          <p:nvPr/>
        </p:nvSpPr>
        <p:spPr bwMode="auto">
          <a:xfrm>
            <a:off x="3600450" y="2355850"/>
            <a:ext cx="14478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不思改善</a:t>
            </a:r>
          </a:p>
        </p:txBody>
      </p:sp>
      <p:sp>
        <p:nvSpPr>
          <p:cNvPr id="31754" name="Text Box 16"/>
          <p:cNvSpPr txBox="1">
            <a:spLocks noChangeArrowheads="1"/>
          </p:cNvSpPr>
          <p:nvPr/>
        </p:nvSpPr>
        <p:spPr bwMode="auto">
          <a:xfrm>
            <a:off x="1374775" y="1346200"/>
            <a:ext cx="14287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扣款了事</a:t>
            </a:r>
          </a:p>
        </p:txBody>
      </p:sp>
      <p:sp>
        <p:nvSpPr>
          <p:cNvPr id="31755" name="Text Box 17"/>
          <p:cNvSpPr txBox="1">
            <a:spLocks noChangeArrowheads="1"/>
          </p:cNvSpPr>
          <p:nvPr/>
        </p:nvSpPr>
        <p:spPr bwMode="auto">
          <a:xfrm>
            <a:off x="1295400" y="3505200"/>
            <a:ext cx="14414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排程改善</a:t>
            </a:r>
          </a:p>
        </p:txBody>
      </p:sp>
      <p:sp>
        <p:nvSpPr>
          <p:cNvPr id="31756" name="Text Box 18"/>
          <p:cNvSpPr txBox="1">
            <a:spLocks noChangeArrowheads="1"/>
          </p:cNvSpPr>
          <p:nvPr/>
        </p:nvSpPr>
        <p:spPr bwMode="auto">
          <a:xfrm>
            <a:off x="1219200" y="2336800"/>
            <a:ext cx="17399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交期延誤</a:t>
            </a:r>
          </a:p>
        </p:txBody>
      </p:sp>
      <p:sp>
        <p:nvSpPr>
          <p:cNvPr id="31757" name="Line 19"/>
          <p:cNvSpPr>
            <a:spLocks noChangeShapeType="1"/>
          </p:cNvSpPr>
          <p:nvPr/>
        </p:nvSpPr>
        <p:spPr bwMode="auto">
          <a:xfrm flipH="1">
            <a:off x="3294063" y="2581275"/>
            <a:ext cx="0" cy="219075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8" name="Line 20"/>
          <p:cNvSpPr>
            <a:spLocks noChangeShapeType="1"/>
          </p:cNvSpPr>
          <p:nvPr/>
        </p:nvSpPr>
        <p:spPr bwMode="auto">
          <a:xfrm rot="5400000" flipH="1">
            <a:off x="3314700" y="2552700"/>
            <a:ext cx="0" cy="2286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9" name="Line 21"/>
          <p:cNvSpPr>
            <a:spLocks noChangeShapeType="1"/>
          </p:cNvSpPr>
          <p:nvPr/>
        </p:nvSpPr>
        <p:spPr bwMode="auto">
          <a:xfrm rot="-5400000">
            <a:off x="2095500" y="2084388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60" name="Line 22"/>
          <p:cNvSpPr>
            <a:spLocks noChangeShapeType="1"/>
          </p:cNvSpPr>
          <p:nvPr/>
        </p:nvSpPr>
        <p:spPr bwMode="auto">
          <a:xfrm rot="-5400000">
            <a:off x="2084388" y="306070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31761" name="AutoShape 23"/>
          <p:cNvCxnSpPr>
            <a:cxnSpLocks noChangeShapeType="1"/>
          </p:cNvCxnSpPr>
          <p:nvPr/>
        </p:nvCxnSpPr>
        <p:spPr bwMode="auto">
          <a:xfrm rot="5400000">
            <a:off x="3141662" y="2725738"/>
            <a:ext cx="777875" cy="1574800"/>
          </a:xfrm>
          <a:prstGeom prst="curvedConnector2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31762" name="AutoShape 24"/>
          <p:cNvCxnSpPr>
            <a:cxnSpLocks noChangeShapeType="1"/>
          </p:cNvCxnSpPr>
          <p:nvPr/>
        </p:nvCxnSpPr>
        <p:spPr bwMode="auto">
          <a:xfrm>
            <a:off x="2819400" y="1600200"/>
            <a:ext cx="158750" cy="990600"/>
          </a:xfrm>
          <a:prstGeom prst="curvedConnector3">
            <a:avLst>
              <a:gd name="adj1" fmla="val 340000"/>
            </a:avLst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</p:spPr>
      </p:cxnSp>
      <p:cxnSp>
        <p:nvCxnSpPr>
          <p:cNvPr id="31763" name="AutoShape 25"/>
          <p:cNvCxnSpPr>
            <a:cxnSpLocks noChangeShapeType="1"/>
            <a:stCxn id="31754" idx="1"/>
            <a:endCxn id="31756" idx="1"/>
          </p:cNvCxnSpPr>
          <p:nvPr/>
        </p:nvCxnSpPr>
        <p:spPr bwMode="auto">
          <a:xfrm rot="10800000" flipV="1">
            <a:off x="1219200" y="1612900"/>
            <a:ext cx="155575" cy="990600"/>
          </a:xfrm>
          <a:prstGeom prst="curvedConnector3">
            <a:avLst>
              <a:gd name="adj1" fmla="val 345917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4" name="AutoShape 26"/>
          <p:cNvCxnSpPr>
            <a:cxnSpLocks noChangeShapeType="1"/>
          </p:cNvCxnSpPr>
          <p:nvPr/>
        </p:nvCxnSpPr>
        <p:spPr bwMode="auto">
          <a:xfrm rot="10800000" flipH="1" flipV="1">
            <a:off x="1219200" y="2667000"/>
            <a:ext cx="76200" cy="1168400"/>
          </a:xfrm>
          <a:prstGeom prst="curvedConnector3">
            <a:avLst>
              <a:gd name="adj1" fmla="val -300000"/>
            </a:avLst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</p:spPr>
      </p:cxnSp>
      <p:cxnSp>
        <p:nvCxnSpPr>
          <p:cNvPr id="31765" name="AutoShape 27"/>
          <p:cNvCxnSpPr>
            <a:cxnSpLocks noChangeShapeType="1"/>
          </p:cNvCxnSpPr>
          <p:nvPr/>
        </p:nvCxnSpPr>
        <p:spPr bwMode="auto">
          <a:xfrm flipH="1">
            <a:off x="2819400" y="2743200"/>
            <a:ext cx="139700" cy="1028700"/>
          </a:xfrm>
          <a:prstGeom prst="curvedConnector3">
            <a:avLst>
              <a:gd name="adj1" fmla="val -257958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6" name="AutoShape 28"/>
          <p:cNvCxnSpPr>
            <a:cxnSpLocks noChangeShapeType="1"/>
          </p:cNvCxnSpPr>
          <p:nvPr/>
        </p:nvCxnSpPr>
        <p:spPr bwMode="auto">
          <a:xfrm>
            <a:off x="2819400" y="1524000"/>
            <a:ext cx="1520825" cy="742950"/>
          </a:xfrm>
          <a:prstGeom prst="curvedConnector2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800100" y="1901825"/>
            <a:ext cx="228600" cy="222250"/>
            <a:chOff x="4512" y="1033"/>
            <a:chExt cx="234" cy="228"/>
          </a:xfrm>
        </p:grpSpPr>
        <p:sp>
          <p:nvSpPr>
            <p:cNvPr id="31790" name="Oval 30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1" name="Line 31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812800" y="3181350"/>
            <a:ext cx="228600" cy="222250"/>
            <a:chOff x="4512" y="1033"/>
            <a:chExt cx="234" cy="228"/>
          </a:xfrm>
        </p:grpSpPr>
        <p:sp>
          <p:nvSpPr>
            <p:cNvPr id="31788" name="Oval 33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9" name="Line 34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3200400" y="1905000"/>
            <a:ext cx="228600" cy="228600"/>
            <a:chOff x="3744" y="1056"/>
            <a:chExt cx="192" cy="192"/>
          </a:xfrm>
        </p:grpSpPr>
        <p:sp>
          <p:nvSpPr>
            <p:cNvPr id="31785" name="Oval 36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6" name="Line 37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7" name="Line 38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3987800" y="1898650"/>
            <a:ext cx="228600" cy="228600"/>
            <a:chOff x="3744" y="1056"/>
            <a:chExt cx="192" cy="192"/>
          </a:xfrm>
        </p:grpSpPr>
        <p:sp>
          <p:nvSpPr>
            <p:cNvPr id="31782" name="Oval 40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3" name="Line 41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4" name="Line 42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3956050" y="3200400"/>
            <a:ext cx="228600" cy="222250"/>
            <a:chOff x="4512" y="1033"/>
            <a:chExt cx="234" cy="228"/>
          </a:xfrm>
        </p:grpSpPr>
        <p:sp>
          <p:nvSpPr>
            <p:cNvPr id="31780" name="Oval 44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1" name="Line 45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136900" y="3175000"/>
            <a:ext cx="228600" cy="228600"/>
            <a:chOff x="3744" y="1056"/>
            <a:chExt cx="192" cy="192"/>
          </a:xfrm>
        </p:grpSpPr>
        <p:sp>
          <p:nvSpPr>
            <p:cNvPr id="31777" name="Oval 47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78" name="Line 48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79" name="Line 49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31746" name="Object 50"/>
          <p:cNvGraphicFramePr>
            <a:graphicFrameLocks noChangeAspect="1"/>
          </p:cNvGraphicFramePr>
          <p:nvPr/>
        </p:nvGraphicFramePr>
        <p:xfrm>
          <a:off x="3130550" y="2946400"/>
          <a:ext cx="285750" cy="114300"/>
        </p:xfrm>
        <a:graphic>
          <a:graphicData uri="http://schemas.openxmlformats.org/presentationml/2006/ole">
            <p:oleObj spid="_x0000_s3074" name="點陣圖影像" r:id="rId3" imgW="285866" imgH="114467" progId="PBrush">
              <p:embed/>
            </p:oleObj>
          </a:graphicData>
        </a:graphic>
      </p:graphicFrame>
      <p:sp>
        <p:nvSpPr>
          <p:cNvPr id="31773" name="Freeform 51"/>
          <p:cNvSpPr>
            <a:spLocks/>
          </p:cNvSpPr>
          <p:nvPr/>
        </p:nvSpPr>
        <p:spPr bwMode="auto">
          <a:xfrm>
            <a:off x="1905000" y="2971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4" name="Freeform 52"/>
          <p:cNvSpPr>
            <a:spLocks/>
          </p:cNvSpPr>
          <p:nvPr/>
        </p:nvSpPr>
        <p:spPr bwMode="auto">
          <a:xfrm>
            <a:off x="3124200" y="25146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5" name="Freeform 53"/>
          <p:cNvSpPr>
            <a:spLocks/>
          </p:cNvSpPr>
          <p:nvPr/>
        </p:nvSpPr>
        <p:spPr bwMode="auto">
          <a:xfrm>
            <a:off x="1905000" y="1981200"/>
            <a:ext cx="381000" cy="330200"/>
          </a:xfrm>
          <a:custGeom>
            <a:avLst/>
            <a:gdLst>
              <a:gd name="T0" fmla="*/ 2147483647 w 240"/>
              <a:gd name="T1" fmla="*/ 2147483647 h 208"/>
              <a:gd name="T2" fmla="*/ 2147483647 w 240"/>
              <a:gd name="T3" fmla="*/ 2147483647 h 208"/>
              <a:gd name="T4" fmla="*/ 2147483647 w 240"/>
              <a:gd name="T5" fmla="*/ 2147483647 h 208"/>
              <a:gd name="T6" fmla="*/ 2147483647 w 240"/>
              <a:gd name="T7" fmla="*/ 2147483647 h 208"/>
              <a:gd name="T8" fmla="*/ 2147483647 w 240"/>
              <a:gd name="T9" fmla="*/ 2147483647 h 208"/>
              <a:gd name="T10" fmla="*/ 0 w 240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208"/>
              <a:gd name="T20" fmla="*/ 240 w 240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208">
                <a:moveTo>
                  <a:pt x="192" y="208"/>
                </a:moveTo>
                <a:cubicBezTo>
                  <a:pt x="216" y="176"/>
                  <a:pt x="240" y="144"/>
                  <a:pt x="240" y="112"/>
                </a:cubicBezTo>
                <a:cubicBezTo>
                  <a:pt x="240" y="80"/>
                  <a:pt x="216" y="32"/>
                  <a:pt x="192" y="16"/>
                </a:cubicBezTo>
                <a:cubicBezTo>
                  <a:pt x="168" y="0"/>
                  <a:pt x="120" y="8"/>
                  <a:pt x="96" y="16"/>
                </a:cubicBezTo>
                <a:cubicBezTo>
                  <a:pt x="72" y="24"/>
                  <a:pt x="64" y="48"/>
                  <a:pt x="48" y="64"/>
                </a:cubicBezTo>
                <a:cubicBezTo>
                  <a:pt x="32" y="80"/>
                  <a:pt x="16" y="96"/>
                  <a:pt x="0" y="112"/>
                </a:cubicBezTo>
              </a:path>
            </a:pathLst>
          </a:custGeom>
          <a:noFill/>
          <a:ln w="28575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6" name="Text Box 54"/>
          <p:cNvSpPr txBox="1">
            <a:spLocks noChangeArrowheads="1"/>
          </p:cNvSpPr>
          <p:nvPr/>
        </p:nvSpPr>
        <p:spPr bwMode="auto">
          <a:xfrm>
            <a:off x="304800" y="4673600"/>
            <a:ext cx="4889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解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方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87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9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33489-C6BC-4D57-8DD7-A7704AD59D7E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342466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67" name="Text Box 3"/>
          <p:cNvSpPr txBox="1">
            <a:spLocks noChangeArrowheads="1"/>
          </p:cNvSpPr>
          <p:nvPr/>
        </p:nvSpPr>
        <p:spPr bwMode="auto">
          <a:xfrm>
            <a:off x="4648200" y="32750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健康</a:t>
            </a:r>
          </a:p>
        </p:txBody>
      </p:sp>
      <p:sp>
        <p:nvSpPr>
          <p:cNvPr id="1342468" name="Arc 4"/>
          <p:cNvSpPr>
            <a:spLocks/>
          </p:cNvSpPr>
          <p:nvPr/>
        </p:nvSpPr>
        <p:spPr bwMode="auto">
          <a:xfrm flipV="1">
            <a:off x="2971800" y="1828800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69" name="Text Box 5"/>
          <p:cNvSpPr txBox="1">
            <a:spLocks noChangeArrowheads="1"/>
          </p:cNvSpPr>
          <p:nvPr/>
        </p:nvSpPr>
        <p:spPr bwMode="auto">
          <a:xfrm>
            <a:off x="5181600" y="2667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2470" name="Arc 6"/>
          <p:cNvSpPr>
            <a:spLocks/>
          </p:cNvSpPr>
          <p:nvPr/>
        </p:nvSpPr>
        <p:spPr bwMode="auto">
          <a:xfrm flipV="1">
            <a:off x="2192338" y="2133600"/>
            <a:ext cx="1693862" cy="1497013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71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72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2473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1342474" name="Text Box 10"/>
          <p:cNvSpPr txBox="1">
            <a:spLocks noChangeArrowheads="1"/>
          </p:cNvSpPr>
          <p:nvPr/>
        </p:nvSpPr>
        <p:spPr bwMode="auto">
          <a:xfrm>
            <a:off x="1828800" y="34274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壓力</a:t>
            </a:r>
          </a:p>
        </p:txBody>
      </p:sp>
      <p:sp>
        <p:nvSpPr>
          <p:cNvPr id="1342475" name="Text Box 11"/>
          <p:cNvSpPr txBox="1">
            <a:spLocks noChangeArrowheads="1"/>
          </p:cNvSpPr>
          <p:nvPr/>
        </p:nvSpPr>
        <p:spPr bwMode="auto">
          <a:xfrm>
            <a:off x="1828800" y="16748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喝酒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491568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9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0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1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2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3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74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342484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85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2486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1342487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1342488" name="Text Box 24"/>
          <p:cNvSpPr txBox="1">
            <a:spLocks noChangeArrowheads="1"/>
          </p:cNvSpPr>
          <p:nvPr/>
        </p:nvSpPr>
        <p:spPr bwMode="auto">
          <a:xfrm>
            <a:off x="838200" y="5256213"/>
            <a:ext cx="231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減少工作量</a:t>
            </a:r>
          </a:p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或提昇工作效率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491563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491565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1566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1567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342495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491556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7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8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9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0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1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62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1542" name="Rectangle 40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以喝酒消除工作壓力的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環路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5421313" y="4114800"/>
            <a:ext cx="3722687" cy="2225675"/>
            <a:chOff x="3312" y="2736"/>
            <a:chExt cx="2345" cy="1402"/>
          </a:xfrm>
        </p:grpSpPr>
        <p:sp>
          <p:nvSpPr>
            <p:cNvPr id="491545" name="Freeform 42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115 h 672"/>
                <a:gd name="T2" fmla="*/ 15 w 2112"/>
                <a:gd name="T3" fmla="*/ 90 h 672"/>
                <a:gd name="T4" fmla="*/ 22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6" name="Line 43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7" name="Line 44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8" name="Freeform 45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23 h 672"/>
                <a:gd name="T2" fmla="*/ 33 w 2112"/>
                <a:gd name="T3" fmla="*/ 18 h 672"/>
                <a:gd name="T4" fmla="*/ 47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49" name="Text Box 46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491550" name="Text Box 47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491551" name="Text Box 48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491552" name="Text Box 49"/>
            <p:cNvSpPr txBox="1">
              <a:spLocks noChangeArrowheads="1"/>
            </p:cNvSpPr>
            <p:nvPr/>
          </p:nvSpPr>
          <p:spPr bwMode="auto">
            <a:xfrm>
              <a:off x="3312" y="2976"/>
              <a:ext cx="5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喝酒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491553" name="Text Box 50"/>
            <p:cNvSpPr txBox="1">
              <a:spLocks noChangeArrowheads="1"/>
            </p:cNvSpPr>
            <p:nvPr/>
          </p:nvSpPr>
          <p:spPr bwMode="auto">
            <a:xfrm>
              <a:off x="3312" y="3360"/>
              <a:ext cx="50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algn="ctr"/>
              <a:endParaRPr lang="zh-TW" altLang="en-US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效率</a:t>
              </a:r>
            </a:p>
          </p:txBody>
        </p:sp>
        <p:sp>
          <p:nvSpPr>
            <p:cNvPr id="491554" name="Freeform 51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115 h 672"/>
                <a:gd name="T2" fmla="*/ 15 w 2112"/>
                <a:gd name="T3" fmla="*/ 90 h 672"/>
                <a:gd name="T4" fmla="*/ 22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55" name="Freeform 52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23 h 672"/>
                <a:gd name="T2" fmla="*/ 33 w 2112"/>
                <a:gd name="T3" fmla="*/ 18 h 672"/>
                <a:gd name="T4" fmla="*/ 47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342517" name="Picture 5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4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4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4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4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42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42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42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42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42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42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42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42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42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42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4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4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4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4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4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4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4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4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42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42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2466" grpId="0" animBg="1"/>
      <p:bldP spid="1342467" grpId="0" autoUpdateAnimBg="0"/>
      <p:bldP spid="1342468" grpId="0" animBg="1"/>
      <p:bldP spid="1342469" grpId="0" autoUpdateAnimBg="0"/>
      <p:bldP spid="1342470" grpId="0" animBg="1"/>
      <p:bldP spid="1342471" grpId="0" animBg="1"/>
      <p:bldP spid="1342472" grpId="0" autoUpdateAnimBg="0"/>
      <p:bldP spid="1342473" grpId="0" autoUpdateAnimBg="0"/>
      <p:bldP spid="1342474" grpId="0" autoUpdateAnimBg="0"/>
      <p:bldP spid="1342475" grpId="0" autoUpdateAnimBg="0"/>
      <p:bldP spid="1342484" grpId="0" animBg="1"/>
      <p:bldP spid="1342485" grpId="0" animBg="1"/>
      <p:bldP spid="1342486" grpId="0" autoUpdateAnimBg="0"/>
      <p:bldP spid="1342487" grpId="0" autoUpdateAnimBg="0"/>
      <p:bldP spid="1342488" grpId="0" autoUpdateAnimBg="0"/>
      <p:bldP spid="134249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97D2-7BD5-4CF5-8844-58507B344855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系統基模四：</a:t>
            </a:r>
            <a:r>
              <a:rPr lang="zh-TW" altLang="en-US" sz="3200" smtClean="0">
                <a:solidFill>
                  <a:schemeClr val="tx1"/>
                </a:solidFill>
              </a:rPr>
              <a:t>目標侵蝕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150" y="3835400"/>
            <a:ext cx="4705350" cy="2413000"/>
            <a:chOff x="36" y="2416"/>
            <a:chExt cx="2964" cy="1664"/>
          </a:xfrm>
        </p:grpSpPr>
        <p:sp>
          <p:nvSpPr>
            <p:cNvPr id="32816" name="Text Box 4"/>
            <p:cNvSpPr txBox="1">
              <a:spLocks noChangeArrowheads="1"/>
            </p:cNvSpPr>
            <p:nvPr/>
          </p:nvSpPr>
          <p:spPr bwMode="auto">
            <a:xfrm>
              <a:off x="36" y="2416"/>
              <a:ext cx="2328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32817" name="Line 5"/>
            <p:cNvSpPr>
              <a:spLocks noChangeShapeType="1"/>
            </p:cNvSpPr>
            <p:nvPr/>
          </p:nvSpPr>
          <p:spPr bwMode="auto">
            <a:xfrm flipV="1">
              <a:off x="432" y="2688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8" name="Line 6"/>
            <p:cNvSpPr>
              <a:spLocks noChangeShapeType="1"/>
            </p:cNvSpPr>
            <p:nvPr/>
          </p:nvSpPr>
          <p:spPr bwMode="auto">
            <a:xfrm>
              <a:off x="432" y="3456"/>
              <a:ext cx="25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9" name="Line 7"/>
            <p:cNvSpPr>
              <a:spLocks noChangeShapeType="1"/>
            </p:cNvSpPr>
            <p:nvPr/>
          </p:nvSpPr>
          <p:spPr bwMode="auto">
            <a:xfrm>
              <a:off x="432" y="2840"/>
              <a:ext cx="24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0" name="Freeform 8"/>
            <p:cNvSpPr>
              <a:spLocks/>
            </p:cNvSpPr>
            <p:nvPr/>
          </p:nvSpPr>
          <p:spPr bwMode="auto">
            <a:xfrm>
              <a:off x="432" y="3504"/>
              <a:ext cx="2448" cy="384"/>
            </a:xfrm>
            <a:custGeom>
              <a:avLst/>
              <a:gdLst>
                <a:gd name="T0" fmla="*/ 0 w 2448"/>
                <a:gd name="T1" fmla="*/ 0 h 432"/>
                <a:gd name="T2" fmla="*/ 1008 w 2448"/>
                <a:gd name="T3" fmla="*/ 210 h 432"/>
                <a:gd name="T4" fmla="*/ 2448 w 2448"/>
                <a:gd name="T5" fmla="*/ 269 h 432"/>
                <a:gd name="T6" fmla="*/ 0 60000 65536"/>
                <a:gd name="T7" fmla="*/ 0 60000 65536"/>
                <a:gd name="T8" fmla="*/ 0 60000 65536"/>
                <a:gd name="T9" fmla="*/ 0 w 2448"/>
                <a:gd name="T10" fmla="*/ 0 h 432"/>
                <a:gd name="T11" fmla="*/ 2448 w 244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48" h="432">
                  <a:moveTo>
                    <a:pt x="0" y="0"/>
                  </a:moveTo>
                  <a:cubicBezTo>
                    <a:pt x="300" y="132"/>
                    <a:pt x="600" y="264"/>
                    <a:pt x="1008" y="336"/>
                  </a:cubicBezTo>
                  <a:cubicBezTo>
                    <a:pt x="1416" y="408"/>
                    <a:pt x="1932" y="420"/>
                    <a:pt x="2448" y="43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1" name="Line 9"/>
            <p:cNvSpPr>
              <a:spLocks noChangeShapeType="1"/>
            </p:cNvSpPr>
            <p:nvPr/>
          </p:nvSpPr>
          <p:spPr bwMode="auto">
            <a:xfrm>
              <a:off x="432" y="3936"/>
              <a:ext cx="24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2" name="Text Box 10"/>
            <p:cNvSpPr txBox="1">
              <a:spLocks noChangeArrowheads="1"/>
            </p:cNvSpPr>
            <p:nvPr/>
          </p:nvSpPr>
          <p:spPr bwMode="auto">
            <a:xfrm>
              <a:off x="312" y="2790"/>
              <a:ext cx="684" cy="3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高標</a:t>
              </a:r>
            </a:p>
          </p:txBody>
        </p:sp>
        <p:sp>
          <p:nvSpPr>
            <p:cNvPr id="32823" name="Text Box 11"/>
            <p:cNvSpPr txBox="1">
              <a:spLocks noChangeArrowheads="1"/>
            </p:cNvSpPr>
            <p:nvPr/>
          </p:nvSpPr>
          <p:spPr bwMode="auto">
            <a:xfrm>
              <a:off x="336" y="3672"/>
              <a:ext cx="624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低標</a:t>
              </a:r>
            </a:p>
          </p:txBody>
        </p:sp>
        <p:sp>
          <p:nvSpPr>
            <p:cNvPr id="32824" name="Text Box 12"/>
            <p:cNvSpPr txBox="1">
              <a:spLocks noChangeArrowheads="1"/>
            </p:cNvSpPr>
            <p:nvPr/>
          </p:nvSpPr>
          <p:spPr bwMode="auto">
            <a:xfrm>
              <a:off x="2232" y="3396"/>
              <a:ext cx="768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2825" name="Text Box 13"/>
            <p:cNvSpPr txBox="1">
              <a:spLocks noChangeArrowheads="1"/>
            </p:cNvSpPr>
            <p:nvPr/>
          </p:nvSpPr>
          <p:spPr bwMode="auto">
            <a:xfrm>
              <a:off x="1812" y="2944"/>
              <a:ext cx="1092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改善行動</a:t>
              </a:r>
            </a:p>
          </p:txBody>
        </p:sp>
        <p:sp>
          <p:nvSpPr>
            <p:cNvPr id="32826" name="Text Box 14"/>
            <p:cNvSpPr txBox="1">
              <a:spLocks noChangeArrowheads="1"/>
            </p:cNvSpPr>
            <p:nvPr/>
          </p:nvSpPr>
          <p:spPr bwMode="auto">
            <a:xfrm>
              <a:off x="1308" y="3540"/>
              <a:ext cx="1056" cy="3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降標行動</a:t>
              </a:r>
            </a:p>
          </p:txBody>
        </p:sp>
        <p:sp>
          <p:nvSpPr>
            <p:cNvPr id="32827" name="Freeform 15"/>
            <p:cNvSpPr>
              <a:spLocks/>
            </p:cNvSpPr>
            <p:nvPr/>
          </p:nvSpPr>
          <p:spPr bwMode="auto">
            <a:xfrm>
              <a:off x="432" y="2880"/>
              <a:ext cx="2448" cy="528"/>
            </a:xfrm>
            <a:custGeom>
              <a:avLst/>
              <a:gdLst>
                <a:gd name="T0" fmla="*/ 0 w 2448"/>
                <a:gd name="T1" fmla="*/ 256 h 672"/>
                <a:gd name="T2" fmla="*/ 624 w 2448"/>
                <a:gd name="T3" fmla="*/ 220 h 672"/>
                <a:gd name="T4" fmla="*/ 1824 w 2448"/>
                <a:gd name="T5" fmla="*/ 36 h 672"/>
                <a:gd name="T6" fmla="*/ 2448 w 2448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48"/>
                <a:gd name="T13" fmla="*/ 0 h 672"/>
                <a:gd name="T14" fmla="*/ 2448 w 24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48" h="672">
                  <a:moveTo>
                    <a:pt x="0" y="672"/>
                  </a:moveTo>
                  <a:cubicBezTo>
                    <a:pt x="160" y="672"/>
                    <a:pt x="320" y="672"/>
                    <a:pt x="624" y="576"/>
                  </a:cubicBezTo>
                  <a:cubicBezTo>
                    <a:pt x="928" y="480"/>
                    <a:pt x="1520" y="192"/>
                    <a:pt x="1824" y="96"/>
                  </a:cubicBezTo>
                  <a:cubicBezTo>
                    <a:pt x="2128" y="0"/>
                    <a:pt x="2288" y="0"/>
                    <a:pt x="244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59824" name="Text Box 16"/>
          <p:cNvSpPr txBox="1">
            <a:spLocks noChangeArrowheads="1"/>
          </p:cNvSpPr>
          <p:nvPr/>
        </p:nvSpPr>
        <p:spPr bwMode="auto">
          <a:xfrm>
            <a:off x="5181600" y="1447800"/>
            <a:ext cx="3657600" cy="433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良品率少  目標差距大  調降</a:t>
            </a:r>
          </a:p>
          <a:p>
            <a:pPr defTabSz="762000">
              <a:lnSpc>
                <a:spcPct val="110000"/>
              </a:lnSpc>
            </a:pP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目標值  進行改善  滯延   </a:t>
            </a:r>
          </a:p>
          <a:p>
            <a:pPr defTabSz="762000">
              <a:lnSpc>
                <a:spcPct val="90000"/>
              </a:lnSpc>
            </a:pP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</a:t>
            </a: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良品率仍少  目標差距仍大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   再調降目標值  續改善  滯延  </a:t>
            </a:r>
          </a:p>
          <a:p>
            <a:pPr defTabSz="762000">
              <a:lnSpc>
                <a:spcPct val="50000"/>
              </a:lnSpc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#5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良品率更少   目標差距擴大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調降目標值  乏力改善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….   </a:t>
            </a:r>
            <a:endParaRPr lang="en-US" altLang="zh-TW" sz="2000"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80000"/>
              </a:lnSpc>
            </a:pPr>
            <a:endParaRPr lang="en-US" altLang="zh-TW" sz="2000"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警訊：降低目標，權宜措施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      以後再嚴格要求</a:t>
            </a:r>
          </a:p>
          <a:p>
            <a:pPr defTabSz="762000">
              <a:lnSpc>
                <a:spcPct val="110000"/>
              </a:lnSpc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對策：</a:t>
            </a:r>
          </a:p>
          <a:p>
            <a:pPr defTabSz="762000">
              <a:lnSpc>
                <a:spcPct val="11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堅持目標、標準、願景</a:t>
            </a:r>
            <a:b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　 著手治本之改善行動　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438400" y="3657600"/>
            <a:ext cx="228600" cy="228600"/>
            <a:chOff x="3744" y="1056"/>
            <a:chExt cx="192" cy="192"/>
          </a:xfrm>
        </p:grpSpPr>
        <p:sp>
          <p:nvSpPr>
            <p:cNvPr id="32813" name="Oval 1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4" name="Line 1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5" name="Line 2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776" name="Text Box 21"/>
          <p:cNvSpPr txBox="1">
            <a:spLocks noChangeArrowheads="1"/>
          </p:cNvSpPr>
          <p:nvPr/>
        </p:nvSpPr>
        <p:spPr bwMode="auto">
          <a:xfrm>
            <a:off x="179388" y="1085850"/>
            <a:ext cx="1230312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2777" name="Line 22"/>
          <p:cNvSpPr>
            <a:spLocks noChangeShapeType="1"/>
          </p:cNvSpPr>
          <p:nvPr/>
        </p:nvSpPr>
        <p:spPr bwMode="auto">
          <a:xfrm rot="4126296">
            <a:off x="1850231" y="1402557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8" name="Oval 23"/>
          <p:cNvSpPr>
            <a:spLocks noChangeArrowheads="1"/>
          </p:cNvSpPr>
          <p:nvPr/>
        </p:nvSpPr>
        <p:spPr bwMode="auto">
          <a:xfrm>
            <a:off x="1276350" y="2584450"/>
            <a:ext cx="3048000" cy="1066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9" name="Oval 24"/>
          <p:cNvSpPr>
            <a:spLocks noChangeArrowheads="1"/>
          </p:cNvSpPr>
          <p:nvPr/>
        </p:nvSpPr>
        <p:spPr bwMode="auto">
          <a:xfrm>
            <a:off x="1447800" y="1270000"/>
            <a:ext cx="2971800" cy="1219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390650" y="2571750"/>
            <a:ext cx="228600" cy="222250"/>
            <a:chOff x="4512" y="1033"/>
            <a:chExt cx="234" cy="228"/>
          </a:xfrm>
        </p:grpSpPr>
        <p:sp>
          <p:nvSpPr>
            <p:cNvPr id="32811" name="Oval 26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2" name="Line 27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076700" y="2590800"/>
            <a:ext cx="228600" cy="228600"/>
            <a:chOff x="3744" y="1056"/>
            <a:chExt cx="192" cy="192"/>
          </a:xfrm>
        </p:grpSpPr>
        <p:sp>
          <p:nvSpPr>
            <p:cNvPr id="32808" name="Oval 29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9" name="Line 30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0" name="Line 31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782" name="Text Box 32"/>
          <p:cNvSpPr txBox="1">
            <a:spLocks noChangeArrowheads="1"/>
          </p:cNvSpPr>
          <p:nvPr/>
        </p:nvSpPr>
        <p:spPr bwMode="auto">
          <a:xfrm>
            <a:off x="727075" y="1536700"/>
            <a:ext cx="1657350" cy="520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200">
                <a:latin typeface="標楷體" pitchFamily="65" charset="-120"/>
                <a:ea typeface="標楷體" pitchFamily="65" charset="-120"/>
              </a:rPr>
              <a:t>良品率目標</a:t>
            </a:r>
          </a:p>
        </p:txBody>
      </p:sp>
      <p:sp>
        <p:nvSpPr>
          <p:cNvPr id="32783" name="Text Box 33"/>
          <p:cNvSpPr txBox="1">
            <a:spLocks noChangeArrowheads="1"/>
          </p:cNvSpPr>
          <p:nvPr/>
        </p:nvSpPr>
        <p:spPr bwMode="auto">
          <a:xfrm>
            <a:off x="3276600" y="15748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降標行動</a:t>
            </a:r>
          </a:p>
        </p:txBody>
      </p:sp>
      <p:sp>
        <p:nvSpPr>
          <p:cNvPr id="32784" name="Text Box 34"/>
          <p:cNvSpPr txBox="1">
            <a:spLocks noChangeArrowheads="1"/>
          </p:cNvSpPr>
          <p:nvPr/>
        </p:nvSpPr>
        <p:spPr bwMode="auto">
          <a:xfrm>
            <a:off x="1962150" y="2247900"/>
            <a:ext cx="16954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目標差距</a:t>
            </a:r>
          </a:p>
        </p:txBody>
      </p:sp>
      <p:sp>
        <p:nvSpPr>
          <p:cNvPr id="32785" name="Text Box 35"/>
          <p:cNvSpPr txBox="1">
            <a:spLocks noChangeArrowheads="1"/>
          </p:cNvSpPr>
          <p:nvPr/>
        </p:nvSpPr>
        <p:spPr bwMode="auto">
          <a:xfrm>
            <a:off x="720725" y="2965450"/>
            <a:ext cx="1670050" cy="4397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zh-TW" altLang="en-US" sz="2200">
                <a:latin typeface="標楷體" pitchFamily="65" charset="-120"/>
                <a:ea typeface="標楷體" pitchFamily="65" charset="-120"/>
              </a:rPr>
              <a:t>良品率結果</a:t>
            </a:r>
          </a:p>
        </p:txBody>
      </p:sp>
      <p:sp>
        <p:nvSpPr>
          <p:cNvPr id="32786" name="Text Box 36"/>
          <p:cNvSpPr txBox="1">
            <a:spLocks noChangeArrowheads="1"/>
          </p:cNvSpPr>
          <p:nvPr/>
        </p:nvSpPr>
        <p:spPr bwMode="auto">
          <a:xfrm>
            <a:off x="3352800" y="2971800"/>
            <a:ext cx="16764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改善行動</a:t>
            </a:r>
          </a:p>
        </p:txBody>
      </p:sp>
      <p:sp>
        <p:nvSpPr>
          <p:cNvPr id="32787" name="Line 37"/>
          <p:cNvSpPr>
            <a:spLocks noChangeShapeType="1"/>
          </p:cNvSpPr>
          <p:nvPr/>
        </p:nvSpPr>
        <p:spPr bwMode="auto">
          <a:xfrm rot="-3126584">
            <a:off x="4156868" y="2815432"/>
            <a:ext cx="17463" cy="17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8" name="Line 38"/>
          <p:cNvSpPr>
            <a:spLocks noChangeShapeType="1"/>
          </p:cNvSpPr>
          <p:nvPr/>
        </p:nvSpPr>
        <p:spPr bwMode="auto">
          <a:xfrm rot="7020297">
            <a:off x="1599406" y="3353594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9" name="Line 39"/>
          <p:cNvSpPr>
            <a:spLocks noChangeShapeType="1"/>
          </p:cNvSpPr>
          <p:nvPr/>
        </p:nvSpPr>
        <p:spPr bwMode="auto">
          <a:xfrm rot="12097618" flipH="1">
            <a:off x="4306888" y="2009775"/>
            <a:ext cx="42862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0" name="Line 40"/>
          <p:cNvSpPr>
            <a:spLocks noChangeShapeType="1"/>
          </p:cNvSpPr>
          <p:nvPr/>
        </p:nvSpPr>
        <p:spPr bwMode="auto">
          <a:xfrm rot="-3829065">
            <a:off x="1885156" y="2235994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390650" y="2190750"/>
            <a:ext cx="228600" cy="228600"/>
            <a:chOff x="3744" y="1056"/>
            <a:chExt cx="192" cy="192"/>
          </a:xfrm>
        </p:grpSpPr>
        <p:sp>
          <p:nvSpPr>
            <p:cNvPr id="32805" name="Oval 42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6" name="Line 43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7" name="Line 44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4076700" y="2247900"/>
            <a:ext cx="228600" cy="228600"/>
            <a:chOff x="3744" y="1056"/>
            <a:chExt cx="192" cy="192"/>
          </a:xfrm>
        </p:grpSpPr>
        <p:sp>
          <p:nvSpPr>
            <p:cNvPr id="32802" name="Oval 46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3" name="Line 47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4" name="Line 48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2698750" y="1238250"/>
            <a:ext cx="228600" cy="222250"/>
            <a:chOff x="4512" y="1033"/>
            <a:chExt cx="234" cy="228"/>
          </a:xfrm>
        </p:grpSpPr>
        <p:sp>
          <p:nvSpPr>
            <p:cNvPr id="32800" name="Oval 50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1" name="Line 51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794" name="Line 52"/>
          <p:cNvSpPr>
            <a:spLocks noChangeShapeType="1"/>
          </p:cNvSpPr>
          <p:nvPr/>
        </p:nvSpPr>
        <p:spPr bwMode="auto">
          <a:xfrm rot="-7088751">
            <a:off x="1894681" y="2602707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5" name="Line 53"/>
          <p:cNvSpPr>
            <a:spLocks noChangeShapeType="1"/>
          </p:cNvSpPr>
          <p:nvPr/>
        </p:nvSpPr>
        <p:spPr bwMode="auto">
          <a:xfrm rot="-5400000">
            <a:off x="2828925" y="179705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6" name="Line 54"/>
          <p:cNvSpPr>
            <a:spLocks noChangeShapeType="1"/>
          </p:cNvSpPr>
          <p:nvPr/>
        </p:nvSpPr>
        <p:spPr bwMode="auto">
          <a:xfrm rot="-5400000">
            <a:off x="2798763" y="3101975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32770" name="Object 55"/>
          <p:cNvGraphicFramePr>
            <a:graphicFrameLocks noChangeAspect="1"/>
          </p:cNvGraphicFramePr>
          <p:nvPr/>
        </p:nvGraphicFramePr>
        <p:xfrm>
          <a:off x="3052763" y="3479800"/>
          <a:ext cx="114300" cy="285750"/>
        </p:xfrm>
        <a:graphic>
          <a:graphicData uri="http://schemas.openxmlformats.org/presentationml/2006/ole">
            <p:oleObj spid="_x0000_s4098" name="點陣圖影像" r:id="rId3" imgW="114467" imgH="285866" progId="PBrush">
              <p:embed/>
            </p:oleObj>
          </a:graphicData>
        </a:graphic>
      </p:graphicFrame>
      <p:sp>
        <p:nvSpPr>
          <p:cNvPr id="32797" name="Freeform 56"/>
          <p:cNvSpPr>
            <a:spLocks/>
          </p:cNvSpPr>
          <p:nvPr/>
        </p:nvSpPr>
        <p:spPr bwMode="auto">
          <a:xfrm>
            <a:off x="2590800" y="2971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2798" name="Freeform 57"/>
          <p:cNvSpPr>
            <a:spLocks/>
          </p:cNvSpPr>
          <p:nvPr/>
        </p:nvSpPr>
        <p:spPr bwMode="auto">
          <a:xfrm>
            <a:off x="2667000" y="1676400"/>
            <a:ext cx="381000" cy="330200"/>
          </a:xfrm>
          <a:custGeom>
            <a:avLst/>
            <a:gdLst>
              <a:gd name="T0" fmla="*/ 2147483647 w 240"/>
              <a:gd name="T1" fmla="*/ 2147483647 h 208"/>
              <a:gd name="T2" fmla="*/ 2147483647 w 240"/>
              <a:gd name="T3" fmla="*/ 2147483647 h 208"/>
              <a:gd name="T4" fmla="*/ 2147483647 w 240"/>
              <a:gd name="T5" fmla="*/ 2147483647 h 208"/>
              <a:gd name="T6" fmla="*/ 2147483647 w 240"/>
              <a:gd name="T7" fmla="*/ 2147483647 h 208"/>
              <a:gd name="T8" fmla="*/ 2147483647 w 240"/>
              <a:gd name="T9" fmla="*/ 2147483647 h 208"/>
              <a:gd name="T10" fmla="*/ 0 w 240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208"/>
              <a:gd name="T20" fmla="*/ 240 w 240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208">
                <a:moveTo>
                  <a:pt x="192" y="208"/>
                </a:moveTo>
                <a:cubicBezTo>
                  <a:pt x="216" y="176"/>
                  <a:pt x="240" y="144"/>
                  <a:pt x="240" y="112"/>
                </a:cubicBezTo>
                <a:cubicBezTo>
                  <a:pt x="240" y="80"/>
                  <a:pt x="216" y="32"/>
                  <a:pt x="192" y="16"/>
                </a:cubicBezTo>
                <a:cubicBezTo>
                  <a:pt x="168" y="0"/>
                  <a:pt x="120" y="8"/>
                  <a:pt x="96" y="16"/>
                </a:cubicBezTo>
                <a:cubicBezTo>
                  <a:pt x="72" y="24"/>
                  <a:pt x="64" y="48"/>
                  <a:pt x="48" y="64"/>
                </a:cubicBezTo>
                <a:cubicBezTo>
                  <a:pt x="32" y="80"/>
                  <a:pt x="16" y="96"/>
                  <a:pt x="0" y="112"/>
                </a:cubicBezTo>
              </a:path>
            </a:pathLst>
          </a:custGeom>
          <a:noFill/>
          <a:ln w="28575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2799" name="Text Box 58"/>
          <p:cNvSpPr txBox="1">
            <a:spLocks noChangeArrowheads="1"/>
          </p:cNvSpPr>
          <p:nvPr/>
        </p:nvSpPr>
        <p:spPr bwMode="auto">
          <a:xfrm>
            <a:off x="60325" y="4411663"/>
            <a:ext cx="488950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實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際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品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98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2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7F609-2C0D-4A6D-A815-752D4023ADB7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系統基模五：</a:t>
            </a:r>
            <a:r>
              <a:rPr lang="zh-TW" altLang="en-US" sz="3200" smtClean="0">
                <a:solidFill>
                  <a:schemeClr val="tx1"/>
                </a:solidFill>
              </a:rPr>
              <a:t>惡性競爭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191000"/>
            <a:ext cx="4699000" cy="1911350"/>
            <a:chOff x="148" y="2784"/>
            <a:chExt cx="2960" cy="1204"/>
          </a:xfrm>
        </p:grpSpPr>
        <p:sp>
          <p:nvSpPr>
            <p:cNvPr id="492606" name="Text Box 4"/>
            <p:cNvSpPr txBox="1">
              <a:spLocks noChangeArrowheads="1"/>
            </p:cNvSpPr>
            <p:nvPr/>
          </p:nvSpPr>
          <p:spPr bwMode="auto">
            <a:xfrm>
              <a:off x="148" y="2784"/>
              <a:ext cx="23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44" y="2845"/>
              <a:ext cx="2664" cy="1143"/>
              <a:chOff x="564" y="2857"/>
              <a:chExt cx="2664" cy="1143"/>
            </a:xfrm>
          </p:grpSpPr>
          <p:sp>
            <p:nvSpPr>
              <p:cNvPr id="492608" name="Text Box 6"/>
              <p:cNvSpPr txBox="1">
                <a:spLocks noChangeArrowheads="1"/>
              </p:cNvSpPr>
              <p:nvPr/>
            </p:nvSpPr>
            <p:spPr bwMode="auto">
              <a:xfrm>
                <a:off x="2316" y="3712"/>
                <a:ext cx="91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時間</a:t>
                </a:r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564" y="2857"/>
                <a:ext cx="2592" cy="1127"/>
                <a:chOff x="564" y="2857"/>
                <a:chExt cx="2592" cy="1127"/>
              </a:xfrm>
            </p:grpSpPr>
            <p:sp>
              <p:nvSpPr>
                <p:cNvPr id="492611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576" y="3168"/>
                  <a:ext cx="0" cy="8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2612" name="Line 9"/>
                <p:cNvSpPr>
                  <a:spLocks noChangeShapeType="1"/>
                </p:cNvSpPr>
                <p:nvPr/>
              </p:nvSpPr>
              <p:spPr bwMode="auto">
                <a:xfrm>
                  <a:off x="564" y="398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2613" name="Freeform 10"/>
                <p:cNvSpPr>
                  <a:spLocks/>
                </p:cNvSpPr>
                <p:nvPr/>
              </p:nvSpPr>
              <p:spPr bwMode="auto">
                <a:xfrm>
                  <a:off x="564" y="2857"/>
                  <a:ext cx="2496" cy="1046"/>
                </a:xfrm>
                <a:custGeom>
                  <a:avLst/>
                  <a:gdLst>
                    <a:gd name="T0" fmla="*/ 0 w 2496"/>
                    <a:gd name="T1" fmla="*/ 616 h 1248"/>
                    <a:gd name="T2" fmla="*/ 1776 w 2496"/>
                    <a:gd name="T3" fmla="*/ 497 h 1248"/>
                    <a:gd name="T4" fmla="*/ 2496 w 2496"/>
                    <a:gd name="T5" fmla="*/ 0 h 1248"/>
                    <a:gd name="T6" fmla="*/ 0 60000 65536"/>
                    <a:gd name="T7" fmla="*/ 0 60000 65536"/>
                    <a:gd name="T8" fmla="*/ 0 60000 65536"/>
                    <a:gd name="T9" fmla="*/ 0 w 2496"/>
                    <a:gd name="T10" fmla="*/ 0 h 1248"/>
                    <a:gd name="T11" fmla="*/ 2496 w 2496"/>
                    <a:gd name="T12" fmla="*/ 1248 h 12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96" h="1248">
                      <a:moveTo>
                        <a:pt x="0" y="1248"/>
                      </a:moveTo>
                      <a:cubicBezTo>
                        <a:pt x="680" y="1232"/>
                        <a:pt x="1360" y="1216"/>
                        <a:pt x="1776" y="1008"/>
                      </a:cubicBezTo>
                      <a:cubicBezTo>
                        <a:pt x="2192" y="800"/>
                        <a:pt x="2344" y="400"/>
                        <a:pt x="2496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2610" name="Text Box 11"/>
              <p:cNvSpPr txBox="1">
                <a:spLocks noChangeArrowheads="1"/>
              </p:cNvSpPr>
              <p:nvPr/>
            </p:nvSpPr>
            <p:spPr bwMode="auto">
              <a:xfrm>
                <a:off x="1428" y="3156"/>
                <a:ext cx="115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競價總量</a:t>
                </a:r>
              </a:p>
            </p:txBody>
          </p:sp>
        </p:grpSp>
      </p:grpSp>
      <p:sp>
        <p:nvSpPr>
          <p:cNvPr id="760844" name="Text Box 12"/>
          <p:cNvSpPr txBox="1">
            <a:spLocks noChangeArrowheads="1"/>
          </p:cNvSpPr>
          <p:nvPr/>
        </p:nvSpPr>
        <p:spPr bwMode="auto">
          <a:xfrm>
            <a:off x="5562600" y="1219200"/>
            <a:ext cx="3581400" cy="5154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A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競價 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成功  減低威脅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升高對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的威脅 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競價 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成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功  升高對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的威脅 </a:t>
            </a:r>
          </a:p>
          <a:p>
            <a:pPr defTabSz="762000">
              <a:lnSpc>
                <a:spcPct val="90000"/>
              </a:lnSpc>
            </a:pP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#5 A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惡性競價  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成功  減低威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脅  更升高對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的威脅  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惡性  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競價  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成功  更升高對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威脅 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…. </a:t>
            </a:r>
            <a:endParaRPr lang="en-US" altLang="zh-TW" sz="200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警訊：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只要對手能慢下來，讓一步</a:t>
            </a:r>
          </a:p>
          <a:p>
            <a:pPr defTabSz="7620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我就不會繼續下去</a:t>
            </a: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對策：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將對方目標納入己方決策</a:t>
            </a:r>
            <a:b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　採取和平行動，尋找雙贏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</a:p>
        </p:txBody>
      </p:sp>
      <p:sp>
        <p:nvSpPr>
          <p:cNvPr id="492550" name="Text Box 13"/>
          <p:cNvSpPr txBox="1">
            <a:spLocks noChangeArrowheads="1"/>
          </p:cNvSpPr>
          <p:nvPr/>
        </p:nvSpPr>
        <p:spPr bwMode="auto">
          <a:xfrm>
            <a:off x="406400" y="1085850"/>
            <a:ext cx="1285875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492551" name="Line 14"/>
          <p:cNvSpPr>
            <a:spLocks noChangeShapeType="1"/>
          </p:cNvSpPr>
          <p:nvPr/>
        </p:nvSpPr>
        <p:spPr bwMode="auto">
          <a:xfrm rot="3216483">
            <a:off x="404812" y="3103563"/>
            <a:ext cx="60325" cy="1079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92552" name="AutoShape 15"/>
          <p:cNvCxnSpPr>
            <a:cxnSpLocks noChangeShapeType="1"/>
          </p:cNvCxnSpPr>
          <p:nvPr/>
        </p:nvCxnSpPr>
        <p:spPr bwMode="auto">
          <a:xfrm>
            <a:off x="4572000" y="1822450"/>
            <a:ext cx="1588" cy="1882775"/>
          </a:xfrm>
          <a:prstGeom prst="curvedConnector3">
            <a:avLst>
              <a:gd name="adj1" fmla="val 32400009"/>
            </a:avLst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492553" name="AutoShape 16"/>
          <p:cNvCxnSpPr>
            <a:cxnSpLocks noChangeShapeType="1"/>
          </p:cNvCxnSpPr>
          <p:nvPr/>
        </p:nvCxnSpPr>
        <p:spPr bwMode="auto">
          <a:xfrm>
            <a:off x="3695700" y="1890713"/>
            <a:ext cx="15875" cy="1836737"/>
          </a:xfrm>
          <a:prstGeom prst="curvedConnector3">
            <a:avLst>
              <a:gd name="adj1" fmla="val -3858333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2554" name="AutoShape 17"/>
          <p:cNvCxnSpPr>
            <a:cxnSpLocks noChangeShapeType="1"/>
          </p:cNvCxnSpPr>
          <p:nvPr/>
        </p:nvCxnSpPr>
        <p:spPr bwMode="auto">
          <a:xfrm rot="10800000" flipH="1">
            <a:off x="781050" y="1768475"/>
            <a:ext cx="57150" cy="1889125"/>
          </a:xfrm>
          <a:prstGeom prst="curvedConnector3">
            <a:avLst>
              <a:gd name="adj1" fmla="val -666671"/>
            </a:avLst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492555" name="AutoShape 18"/>
          <p:cNvCxnSpPr>
            <a:cxnSpLocks noChangeShapeType="1"/>
          </p:cNvCxnSpPr>
          <p:nvPr/>
        </p:nvCxnSpPr>
        <p:spPr bwMode="auto">
          <a:xfrm flipH="1">
            <a:off x="1638300" y="1817688"/>
            <a:ext cx="19050" cy="1909762"/>
          </a:xfrm>
          <a:prstGeom prst="curvedConnector3">
            <a:avLst>
              <a:gd name="adj1" fmla="val -3858333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2556" name="Line 19"/>
          <p:cNvSpPr>
            <a:spLocks noChangeShapeType="1"/>
          </p:cNvSpPr>
          <p:nvPr/>
        </p:nvSpPr>
        <p:spPr bwMode="auto">
          <a:xfrm>
            <a:off x="2286000" y="18288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92557" name="AutoShape 20"/>
          <p:cNvCxnSpPr>
            <a:cxnSpLocks noChangeShapeType="1"/>
          </p:cNvCxnSpPr>
          <p:nvPr/>
        </p:nvCxnSpPr>
        <p:spPr bwMode="auto">
          <a:xfrm rot="10800000" flipV="1">
            <a:off x="2457450" y="3727450"/>
            <a:ext cx="647700" cy="635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3300"/>
            </a:solidFill>
            <a:miter lim="800000"/>
            <a:headEnd/>
            <a:tailEnd type="triangle" w="med" len="med"/>
          </a:ln>
        </p:spPr>
      </p:cxnSp>
      <p:sp>
        <p:nvSpPr>
          <p:cNvPr id="492558" name="Line 21"/>
          <p:cNvSpPr>
            <a:spLocks noChangeShapeType="1"/>
          </p:cNvSpPr>
          <p:nvPr/>
        </p:nvSpPr>
        <p:spPr bwMode="auto">
          <a:xfrm rot="753809">
            <a:off x="4953000" y="2133600"/>
            <a:ext cx="1588" cy="152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59" name="Text Box 22"/>
          <p:cNvSpPr txBox="1">
            <a:spLocks noChangeArrowheads="1"/>
          </p:cNvSpPr>
          <p:nvPr/>
        </p:nvSpPr>
        <p:spPr bwMode="auto">
          <a:xfrm>
            <a:off x="4191000" y="2286000"/>
            <a:ext cx="10287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Ｂ的競價</a:t>
            </a:r>
          </a:p>
        </p:txBody>
      </p:sp>
      <p:sp>
        <p:nvSpPr>
          <p:cNvPr id="492560" name="Line 23"/>
          <p:cNvSpPr>
            <a:spLocks noChangeShapeType="1"/>
          </p:cNvSpPr>
          <p:nvPr/>
        </p:nvSpPr>
        <p:spPr bwMode="auto">
          <a:xfrm flipH="1">
            <a:off x="2735263" y="2716213"/>
            <a:ext cx="0" cy="2190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61" name="Line 24"/>
          <p:cNvSpPr>
            <a:spLocks noChangeShapeType="1"/>
          </p:cNvSpPr>
          <p:nvPr/>
        </p:nvSpPr>
        <p:spPr bwMode="auto">
          <a:xfrm rot="5400000" flipH="1">
            <a:off x="2735263" y="2711450"/>
            <a:ext cx="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62" name="Text Box 25"/>
          <p:cNvSpPr txBox="1">
            <a:spLocks noChangeArrowheads="1"/>
          </p:cNvSpPr>
          <p:nvPr/>
        </p:nvSpPr>
        <p:spPr bwMode="auto">
          <a:xfrm>
            <a:off x="228600" y="2286000"/>
            <a:ext cx="9779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Ａ的競價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044700" y="3011488"/>
            <a:ext cx="228600" cy="222250"/>
            <a:chOff x="1324" y="1633"/>
            <a:chExt cx="144" cy="140"/>
          </a:xfrm>
        </p:grpSpPr>
        <p:sp>
          <p:nvSpPr>
            <p:cNvPr id="492604" name="Oval 27"/>
            <p:cNvSpPr>
              <a:spLocks noChangeArrowheads="1"/>
            </p:cNvSpPr>
            <p:nvPr/>
          </p:nvSpPr>
          <p:spPr bwMode="auto">
            <a:xfrm>
              <a:off x="1324" y="1633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5" name="Line 28"/>
            <p:cNvSpPr>
              <a:spLocks noChangeShapeType="1"/>
            </p:cNvSpPr>
            <p:nvPr/>
          </p:nvSpPr>
          <p:spPr bwMode="auto">
            <a:xfrm rot="-5400000">
              <a:off x="1396" y="1631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206750" y="2325688"/>
            <a:ext cx="228600" cy="222250"/>
            <a:chOff x="2044" y="1633"/>
            <a:chExt cx="144" cy="140"/>
          </a:xfrm>
        </p:grpSpPr>
        <p:sp>
          <p:nvSpPr>
            <p:cNvPr id="492602" name="Oval 30"/>
            <p:cNvSpPr>
              <a:spLocks noChangeArrowheads="1"/>
            </p:cNvSpPr>
            <p:nvPr/>
          </p:nvSpPr>
          <p:spPr bwMode="auto">
            <a:xfrm>
              <a:off x="2044" y="1633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3" name="Line 31"/>
            <p:cNvSpPr>
              <a:spLocks noChangeShapeType="1"/>
            </p:cNvSpPr>
            <p:nvPr/>
          </p:nvSpPr>
          <p:spPr bwMode="auto">
            <a:xfrm rot="-5400000">
              <a:off x="2116" y="1631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2565" name="Text Box 32"/>
          <p:cNvSpPr txBox="1">
            <a:spLocks noChangeArrowheads="1"/>
          </p:cNvSpPr>
          <p:nvPr/>
        </p:nvSpPr>
        <p:spPr bwMode="auto">
          <a:xfrm>
            <a:off x="790575" y="3460750"/>
            <a:ext cx="16383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對Ａ威脅</a:t>
            </a:r>
          </a:p>
        </p:txBody>
      </p:sp>
      <p:sp>
        <p:nvSpPr>
          <p:cNvPr id="492566" name="Text Box 33"/>
          <p:cNvSpPr txBox="1">
            <a:spLocks noChangeArrowheads="1"/>
          </p:cNvSpPr>
          <p:nvPr/>
        </p:nvSpPr>
        <p:spPr bwMode="auto">
          <a:xfrm>
            <a:off x="847725" y="1587500"/>
            <a:ext cx="1666875" cy="469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Ａ的成功</a:t>
            </a:r>
          </a:p>
        </p:txBody>
      </p:sp>
      <p:sp>
        <p:nvSpPr>
          <p:cNvPr id="492567" name="Text Box 34"/>
          <p:cNvSpPr txBox="1">
            <a:spLocks noChangeArrowheads="1"/>
          </p:cNvSpPr>
          <p:nvPr/>
        </p:nvSpPr>
        <p:spPr bwMode="auto">
          <a:xfrm>
            <a:off x="2971800" y="1600200"/>
            <a:ext cx="1676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對Ｂ威脅</a:t>
            </a:r>
          </a:p>
        </p:txBody>
      </p:sp>
      <p:sp>
        <p:nvSpPr>
          <p:cNvPr id="492568" name="Text Box 35"/>
          <p:cNvSpPr txBox="1">
            <a:spLocks noChangeArrowheads="1"/>
          </p:cNvSpPr>
          <p:nvPr/>
        </p:nvSpPr>
        <p:spPr bwMode="auto">
          <a:xfrm>
            <a:off x="2943225" y="3454400"/>
            <a:ext cx="1647825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Ｂ的成功</a:t>
            </a:r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4629150" y="3308350"/>
            <a:ext cx="228600" cy="228600"/>
            <a:chOff x="3000" y="2096"/>
            <a:chExt cx="144" cy="144"/>
          </a:xfrm>
        </p:grpSpPr>
        <p:sp>
          <p:nvSpPr>
            <p:cNvPr id="492599" name="Oval 37"/>
            <p:cNvSpPr>
              <a:spLocks noChangeArrowheads="1"/>
            </p:cNvSpPr>
            <p:nvPr/>
          </p:nvSpPr>
          <p:spPr bwMode="auto">
            <a:xfrm>
              <a:off x="3000" y="2096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0" name="Line 38"/>
            <p:cNvSpPr>
              <a:spLocks noChangeShapeType="1"/>
            </p:cNvSpPr>
            <p:nvPr/>
          </p:nvSpPr>
          <p:spPr bwMode="auto">
            <a:xfrm>
              <a:off x="3072" y="209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1" name="Line 39"/>
            <p:cNvSpPr>
              <a:spLocks noChangeShapeType="1"/>
            </p:cNvSpPr>
            <p:nvPr/>
          </p:nvSpPr>
          <p:spPr bwMode="auto">
            <a:xfrm rot="-5400000">
              <a:off x="3072" y="209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4648200" y="1993900"/>
            <a:ext cx="228600" cy="228600"/>
            <a:chOff x="3000" y="1160"/>
            <a:chExt cx="144" cy="144"/>
          </a:xfrm>
        </p:grpSpPr>
        <p:sp>
          <p:nvSpPr>
            <p:cNvPr id="492596" name="Oval 41"/>
            <p:cNvSpPr>
              <a:spLocks noChangeArrowheads="1"/>
            </p:cNvSpPr>
            <p:nvPr/>
          </p:nvSpPr>
          <p:spPr bwMode="auto">
            <a:xfrm>
              <a:off x="3000" y="116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7" name="Line 42"/>
            <p:cNvSpPr>
              <a:spLocks noChangeShapeType="1"/>
            </p:cNvSpPr>
            <p:nvPr/>
          </p:nvSpPr>
          <p:spPr bwMode="auto">
            <a:xfrm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8" name="Line 43"/>
            <p:cNvSpPr>
              <a:spLocks noChangeShapeType="1"/>
            </p:cNvSpPr>
            <p:nvPr/>
          </p:nvSpPr>
          <p:spPr bwMode="auto">
            <a:xfrm rot="-5400000"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2603500" y="1892300"/>
            <a:ext cx="228600" cy="228600"/>
            <a:chOff x="1676" y="1036"/>
            <a:chExt cx="144" cy="144"/>
          </a:xfrm>
        </p:grpSpPr>
        <p:sp>
          <p:nvSpPr>
            <p:cNvPr id="492593" name="Oval 45"/>
            <p:cNvSpPr>
              <a:spLocks noChangeArrowheads="1"/>
            </p:cNvSpPr>
            <p:nvPr/>
          </p:nvSpPr>
          <p:spPr bwMode="auto">
            <a:xfrm>
              <a:off x="1676" y="1036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4" name="Line 46"/>
            <p:cNvSpPr>
              <a:spLocks noChangeShapeType="1"/>
            </p:cNvSpPr>
            <p:nvPr/>
          </p:nvSpPr>
          <p:spPr bwMode="auto">
            <a:xfrm>
              <a:off x="1748" y="103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5" name="Line 47"/>
            <p:cNvSpPr>
              <a:spLocks noChangeShapeType="1"/>
            </p:cNvSpPr>
            <p:nvPr/>
          </p:nvSpPr>
          <p:spPr bwMode="auto">
            <a:xfrm rot="-5400000">
              <a:off x="1748" y="103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2603500" y="3403600"/>
            <a:ext cx="228600" cy="228600"/>
            <a:chOff x="1676" y="2216"/>
            <a:chExt cx="144" cy="144"/>
          </a:xfrm>
        </p:grpSpPr>
        <p:sp>
          <p:nvSpPr>
            <p:cNvPr id="492590" name="Oval 49"/>
            <p:cNvSpPr>
              <a:spLocks noChangeArrowheads="1"/>
            </p:cNvSpPr>
            <p:nvPr/>
          </p:nvSpPr>
          <p:spPr bwMode="auto">
            <a:xfrm>
              <a:off x="1676" y="2216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1" name="Line 50"/>
            <p:cNvSpPr>
              <a:spLocks noChangeShapeType="1"/>
            </p:cNvSpPr>
            <p:nvPr/>
          </p:nvSpPr>
          <p:spPr bwMode="auto">
            <a:xfrm>
              <a:off x="1748" y="221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2" name="Line 51"/>
            <p:cNvSpPr>
              <a:spLocks noChangeShapeType="1"/>
            </p:cNvSpPr>
            <p:nvPr/>
          </p:nvSpPr>
          <p:spPr bwMode="auto">
            <a:xfrm rot="-5400000">
              <a:off x="1748" y="221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2573" name="Line 52"/>
          <p:cNvSpPr>
            <a:spLocks noChangeShapeType="1"/>
          </p:cNvSpPr>
          <p:nvPr/>
        </p:nvSpPr>
        <p:spPr bwMode="auto">
          <a:xfrm rot="3216483">
            <a:off x="2151856" y="3353594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74" name="Line 53"/>
          <p:cNvSpPr>
            <a:spLocks noChangeShapeType="1"/>
          </p:cNvSpPr>
          <p:nvPr/>
        </p:nvSpPr>
        <p:spPr bwMode="auto">
          <a:xfrm rot="6680972">
            <a:off x="3313113" y="2062162"/>
            <a:ext cx="635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609600" y="3295650"/>
            <a:ext cx="228600" cy="228600"/>
            <a:chOff x="3000" y="1160"/>
            <a:chExt cx="144" cy="144"/>
          </a:xfrm>
        </p:grpSpPr>
        <p:sp>
          <p:nvSpPr>
            <p:cNvPr id="492587" name="Oval 55"/>
            <p:cNvSpPr>
              <a:spLocks noChangeArrowheads="1"/>
            </p:cNvSpPr>
            <p:nvPr/>
          </p:nvSpPr>
          <p:spPr bwMode="auto">
            <a:xfrm>
              <a:off x="3000" y="116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8" name="Line 56"/>
            <p:cNvSpPr>
              <a:spLocks noChangeShapeType="1"/>
            </p:cNvSpPr>
            <p:nvPr/>
          </p:nvSpPr>
          <p:spPr bwMode="auto">
            <a:xfrm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9" name="Line 57"/>
            <p:cNvSpPr>
              <a:spLocks noChangeShapeType="1"/>
            </p:cNvSpPr>
            <p:nvPr/>
          </p:nvSpPr>
          <p:spPr bwMode="auto">
            <a:xfrm rot="-5400000"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609600" y="2057400"/>
            <a:ext cx="228600" cy="228600"/>
            <a:chOff x="3000" y="1160"/>
            <a:chExt cx="144" cy="144"/>
          </a:xfrm>
        </p:grpSpPr>
        <p:sp>
          <p:nvSpPr>
            <p:cNvPr id="492584" name="Oval 59"/>
            <p:cNvSpPr>
              <a:spLocks noChangeArrowheads="1"/>
            </p:cNvSpPr>
            <p:nvPr/>
          </p:nvSpPr>
          <p:spPr bwMode="auto">
            <a:xfrm>
              <a:off x="3000" y="116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5" name="Line 60"/>
            <p:cNvSpPr>
              <a:spLocks noChangeShapeType="1"/>
            </p:cNvSpPr>
            <p:nvPr/>
          </p:nvSpPr>
          <p:spPr bwMode="auto">
            <a:xfrm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6" name="Line 61"/>
            <p:cNvSpPr>
              <a:spLocks noChangeShapeType="1"/>
            </p:cNvSpPr>
            <p:nvPr/>
          </p:nvSpPr>
          <p:spPr bwMode="auto">
            <a:xfrm rot="-5400000"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3" name="Group 62"/>
          <p:cNvGrpSpPr>
            <a:grpSpLocks/>
          </p:cNvGrpSpPr>
          <p:nvPr/>
        </p:nvGrpSpPr>
        <p:grpSpPr bwMode="auto">
          <a:xfrm>
            <a:off x="3429000" y="2590800"/>
            <a:ext cx="393700" cy="330200"/>
            <a:chOff x="2160" y="1632"/>
            <a:chExt cx="248" cy="208"/>
          </a:xfrm>
        </p:grpSpPr>
        <p:sp>
          <p:nvSpPr>
            <p:cNvPr id="492582" name="Line 63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3" name="Freeform 64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92578" name="Freeform 65"/>
          <p:cNvSpPr>
            <a:spLocks/>
          </p:cNvSpPr>
          <p:nvPr/>
        </p:nvSpPr>
        <p:spPr bwMode="auto">
          <a:xfrm>
            <a:off x="2514600" y="2590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FF33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92579" name="Line 66"/>
          <p:cNvSpPr>
            <a:spLocks noChangeShapeType="1"/>
          </p:cNvSpPr>
          <p:nvPr/>
        </p:nvSpPr>
        <p:spPr bwMode="auto">
          <a:xfrm rot="-5400000">
            <a:off x="1765300" y="273050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80" name="Freeform 67"/>
          <p:cNvSpPr>
            <a:spLocks/>
          </p:cNvSpPr>
          <p:nvPr/>
        </p:nvSpPr>
        <p:spPr bwMode="auto">
          <a:xfrm>
            <a:off x="1600200" y="2590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92581" name="Text Box 68"/>
          <p:cNvSpPr txBox="1">
            <a:spLocks noChangeArrowheads="1"/>
          </p:cNvSpPr>
          <p:nvPr/>
        </p:nvSpPr>
        <p:spPr bwMode="auto">
          <a:xfrm>
            <a:off x="152400" y="4800600"/>
            <a:ext cx="3873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總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608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4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5101E-3A6C-444B-914F-269AF4E81E54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系統基模六：</a:t>
            </a:r>
            <a:r>
              <a:rPr lang="zh-TW" altLang="en-US" sz="3200" smtClean="0">
                <a:solidFill>
                  <a:schemeClr val="tx1"/>
                </a:solidFill>
              </a:rPr>
              <a:t>富者愈富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41300" y="4241800"/>
            <a:ext cx="4406900" cy="2151063"/>
            <a:chOff x="152" y="2672"/>
            <a:chExt cx="2776" cy="1355"/>
          </a:xfrm>
        </p:grpSpPr>
        <p:sp>
          <p:nvSpPr>
            <p:cNvPr id="493619" name="Text Box 4"/>
            <p:cNvSpPr txBox="1">
              <a:spLocks noChangeArrowheads="1"/>
            </p:cNvSpPr>
            <p:nvPr/>
          </p:nvSpPr>
          <p:spPr bwMode="auto">
            <a:xfrm>
              <a:off x="152" y="2672"/>
              <a:ext cx="176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493620" name="Text Box 5"/>
            <p:cNvSpPr txBox="1">
              <a:spLocks noChangeArrowheads="1"/>
            </p:cNvSpPr>
            <p:nvPr/>
          </p:nvSpPr>
          <p:spPr bwMode="auto">
            <a:xfrm>
              <a:off x="2204" y="3396"/>
              <a:ext cx="62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84" y="2868"/>
              <a:ext cx="2544" cy="1159"/>
              <a:chOff x="336" y="2880"/>
              <a:chExt cx="2544" cy="1159"/>
            </a:xfrm>
          </p:grpSpPr>
          <p:sp>
            <p:nvSpPr>
              <p:cNvPr id="493622" name="Text Box 7"/>
              <p:cNvSpPr txBox="1">
                <a:spLocks noChangeArrowheads="1"/>
              </p:cNvSpPr>
              <p:nvPr/>
            </p:nvSpPr>
            <p:spPr bwMode="auto">
              <a:xfrm>
                <a:off x="750" y="3067"/>
                <a:ext cx="105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產銷表現</a:t>
                </a:r>
              </a:p>
            </p:txBody>
          </p:sp>
          <p:sp>
            <p:nvSpPr>
              <p:cNvPr id="493623" name="Text Box 8"/>
              <p:cNvSpPr txBox="1">
                <a:spLocks noChangeArrowheads="1"/>
              </p:cNvSpPr>
              <p:nvPr/>
            </p:nvSpPr>
            <p:spPr bwMode="auto">
              <a:xfrm>
                <a:off x="750" y="3524"/>
                <a:ext cx="105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研發表現</a:t>
                </a:r>
              </a:p>
            </p:txBody>
          </p:sp>
          <p:sp>
            <p:nvSpPr>
              <p:cNvPr id="493624" name="Line 9"/>
              <p:cNvSpPr>
                <a:spLocks noChangeShapeType="1"/>
              </p:cNvSpPr>
              <p:nvPr/>
            </p:nvSpPr>
            <p:spPr bwMode="auto">
              <a:xfrm>
                <a:off x="336" y="3460"/>
                <a:ext cx="25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25" name="Line 10"/>
              <p:cNvSpPr>
                <a:spLocks noChangeShapeType="1"/>
              </p:cNvSpPr>
              <p:nvPr/>
            </p:nvSpPr>
            <p:spPr bwMode="auto">
              <a:xfrm flipV="1">
                <a:off x="336" y="2955"/>
                <a:ext cx="1" cy="10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26" name="Freeform 11"/>
              <p:cNvSpPr>
                <a:spLocks/>
              </p:cNvSpPr>
              <p:nvPr/>
            </p:nvSpPr>
            <p:spPr bwMode="auto">
              <a:xfrm>
                <a:off x="336" y="2880"/>
                <a:ext cx="2352" cy="561"/>
              </a:xfrm>
              <a:custGeom>
                <a:avLst/>
                <a:gdLst>
                  <a:gd name="T0" fmla="*/ 0 w 2592"/>
                  <a:gd name="T1" fmla="*/ 153 h 864"/>
                  <a:gd name="T2" fmla="*/ 1073 w 2592"/>
                  <a:gd name="T3" fmla="*/ 119 h 864"/>
                  <a:gd name="T4" fmla="*/ 1562 w 2592"/>
                  <a:gd name="T5" fmla="*/ 68 h 864"/>
                  <a:gd name="T6" fmla="*/ 1757 w 2592"/>
                  <a:gd name="T7" fmla="*/ 0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92"/>
                  <a:gd name="T13" fmla="*/ 0 h 864"/>
                  <a:gd name="T14" fmla="*/ 2592 w 2592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92" h="864">
                    <a:moveTo>
                      <a:pt x="0" y="864"/>
                    </a:moveTo>
                    <a:cubicBezTo>
                      <a:pt x="600" y="808"/>
                      <a:pt x="1200" y="752"/>
                      <a:pt x="1584" y="672"/>
                    </a:cubicBezTo>
                    <a:cubicBezTo>
                      <a:pt x="1968" y="592"/>
                      <a:pt x="2136" y="496"/>
                      <a:pt x="2304" y="384"/>
                    </a:cubicBezTo>
                    <a:cubicBezTo>
                      <a:pt x="2472" y="272"/>
                      <a:pt x="2532" y="136"/>
                      <a:pt x="259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27" name="Freeform 12"/>
              <p:cNvSpPr>
                <a:spLocks/>
              </p:cNvSpPr>
              <p:nvPr/>
            </p:nvSpPr>
            <p:spPr bwMode="auto">
              <a:xfrm flipV="1">
                <a:off x="336" y="3478"/>
                <a:ext cx="2352" cy="561"/>
              </a:xfrm>
              <a:custGeom>
                <a:avLst/>
                <a:gdLst>
                  <a:gd name="T0" fmla="*/ 0 w 2592"/>
                  <a:gd name="T1" fmla="*/ 153 h 864"/>
                  <a:gd name="T2" fmla="*/ 1073 w 2592"/>
                  <a:gd name="T3" fmla="*/ 119 h 864"/>
                  <a:gd name="T4" fmla="*/ 1562 w 2592"/>
                  <a:gd name="T5" fmla="*/ 68 h 864"/>
                  <a:gd name="T6" fmla="*/ 1757 w 2592"/>
                  <a:gd name="T7" fmla="*/ 0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92"/>
                  <a:gd name="T13" fmla="*/ 0 h 864"/>
                  <a:gd name="T14" fmla="*/ 2592 w 2592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92" h="864">
                    <a:moveTo>
                      <a:pt x="0" y="864"/>
                    </a:moveTo>
                    <a:cubicBezTo>
                      <a:pt x="600" y="808"/>
                      <a:pt x="1200" y="752"/>
                      <a:pt x="1584" y="672"/>
                    </a:cubicBezTo>
                    <a:cubicBezTo>
                      <a:pt x="1968" y="592"/>
                      <a:pt x="2136" y="496"/>
                      <a:pt x="2304" y="384"/>
                    </a:cubicBezTo>
                    <a:cubicBezTo>
                      <a:pt x="2472" y="272"/>
                      <a:pt x="2532" y="136"/>
                      <a:pt x="259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761869" name="Text Box 13"/>
          <p:cNvSpPr txBox="1">
            <a:spLocks noChangeArrowheads="1"/>
          </p:cNvSpPr>
          <p:nvPr/>
        </p:nvSpPr>
        <p:spPr bwMode="auto">
          <a:xfrm>
            <a:off x="5029200" y="1371600"/>
            <a:ext cx="3810000" cy="4910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產銷資源多 表現佳  產銷更 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多資源  研發資源少  研發表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現不彰    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產銷資源更多 表現更佳  產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銷更多資源  研發資源更少  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研發表現更不彰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</a:t>
            </a:r>
            <a:endParaRPr lang="zh-TW" altLang="en-US" sz="200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警訊：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初期雙方差異不大，逐漸地，</a:t>
            </a:r>
          </a:p>
          <a:p>
            <a:pPr defTabSz="7620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一方蒸蒸日上，他方掙扎求生</a:t>
            </a: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對策：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整体均衡發展優於單一表現</a:t>
            </a:r>
            <a:b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　資源規劃，減少資源競爭關係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33350" y="1123950"/>
            <a:ext cx="4610100" cy="2838450"/>
            <a:chOff x="84" y="708"/>
            <a:chExt cx="2904" cy="1788"/>
          </a:xfrm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400" y="1808"/>
              <a:ext cx="144" cy="140"/>
              <a:chOff x="2400" y="1776"/>
              <a:chExt cx="144" cy="140"/>
            </a:xfrm>
          </p:grpSpPr>
          <p:sp>
            <p:nvSpPr>
              <p:cNvPr id="493617" name="Oval 16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144" cy="14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8" name="Line 17"/>
              <p:cNvSpPr>
                <a:spLocks noChangeShapeType="1"/>
              </p:cNvSpPr>
              <p:nvPr/>
            </p:nvSpPr>
            <p:spPr bwMode="auto">
              <a:xfrm rot="-5400000">
                <a:off x="2472" y="177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3577" name="Text Box 18"/>
            <p:cNvSpPr txBox="1">
              <a:spLocks noChangeArrowheads="1"/>
            </p:cNvSpPr>
            <p:nvPr/>
          </p:nvSpPr>
          <p:spPr bwMode="auto">
            <a:xfrm>
              <a:off x="84" y="708"/>
              <a:ext cx="86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800">
                  <a:latin typeface="標楷體" pitchFamily="65" charset="-120"/>
                  <a:ea typeface="標楷體" pitchFamily="65" charset="-120"/>
                </a:rPr>
                <a:t>結構：</a:t>
              </a:r>
            </a:p>
          </p:txBody>
        </p:sp>
        <p:sp>
          <p:nvSpPr>
            <p:cNvPr id="493578" name="Line 19"/>
            <p:cNvSpPr>
              <a:spLocks noChangeShapeType="1"/>
            </p:cNvSpPr>
            <p:nvPr/>
          </p:nvSpPr>
          <p:spPr bwMode="auto">
            <a:xfrm flipH="1">
              <a:off x="1713" y="1204"/>
              <a:ext cx="0" cy="138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79" name="Line 20"/>
            <p:cNvSpPr>
              <a:spLocks noChangeShapeType="1"/>
            </p:cNvSpPr>
            <p:nvPr/>
          </p:nvSpPr>
          <p:spPr bwMode="auto">
            <a:xfrm rot="5400000" flipH="1">
              <a:off x="1713" y="1201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0" name="Oval 21"/>
            <p:cNvSpPr>
              <a:spLocks noChangeArrowheads="1"/>
            </p:cNvSpPr>
            <p:nvPr/>
          </p:nvSpPr>
          <p:spPr bwMode="auto">
            <a:xfrm>
              <a:off x="1008" y="816"/>
              <a:ext cx="1431" cy="7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1" name="Oval 22"/>
            <p:cNvSpPr>
              <a:spLocks noChangeArrowheads="1"/>
            </p:cNvSpPr>
            <p:nvPr/>
          </p:nvSpPr>
          <p:spPr bwMode="auto">
            <a:xfrm>
              <a:off x="1008" y="1680"/>
              <a:ext cx="1431" cy="81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2" name="Text Box 23"/>
            <p:cNvSpPr txBox="1">
              <a:spLocks noChangeArrowheads="1"/>
            </p:cNvSpPr>
            <p:nvPr/>
          </p:nvSpPr>
          <p:spPr bwMode="auto">
            <a:xfrm>
              <a:off x="1932" y="1016"/>
              <a:ext cx="105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產銷資源</a:t>
              </a:r>
            </a:p>
          </p:txBody>
        </p:sp>
        <p:sp>
          <p:nvSpPr>
            <p:cNvPr id="493583" name="Text Box 24"/>
            <p:cNvSpPr txBox="1">
              <a:spLocks noChangeArrowheads="1"/>
            </p:cNvSpPr>
            <p:nvPr/>
          </p:nvSpPr>
          <p:spPr bwMode="auto">
            <a:xfrm>
              <a:off x="1032" y="1511"/>
              <a:ext cx="1344" cy="2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100">
                  <a:latin typeface="Times New Roman" pitchFamily="18" charset="0"/>
                  <a:ea typeface="標楷體" pitchFamily="65" charset="-120"/>
                </a:rPr>
                <a:t>產銷＞研發資源</a:t>
              </a:r>
            </a:p>
          </p:txBody>
        </p:sp>
        <p:sp>
          <p:nvSpPr>
            <p:cNvPr id="493584" name="Text Box 25"/>
            <p:cNvSpPr txBox="1">
              <a:spLocks noChangeArrowheads="1"/>
            </p:cNvSpPr>
            <p:nvPr/>
          </p:nvSpPr>
          <p:spPr bwMode="auto">
            <a:xfrm>
              <a:off x="1932" y="2034"/>
              <a:ext cx="1056" cy="2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研發資源</a:t>
              </a:r>
            </a:p>
          </p:txBody>
        </p:sp>
        <p:sp>
          <p:nvSpPr>
            <p:cNvPr id="493585" name="Text Box 26"/>
            <p:cNvSpPr txBox="1">
              <a:spLocks noChangeArrowheads="1"/>
            </p:cNvSpPr>
            <p:nvPr/>
          </p:nvSpPr>
          <p:spPr bwMode="auto">
            <a:xfrm>
              <a:off x="372" y="1016"/>
              <a:ext cx="111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產銷的表現</a:t>
              </a:r>
            </a:p>
          </p:txBody>
        </p:sp>
        <p:sp>
          <p:nvSpPr>
            <p:cNvPr id="493586" name="Text Box 27"/>
            <p:cNvSpPr txBox="1">
              <a:spLocks noChangeArrowheads="1"/>
            </p:cNvSpPr>
            <p:nvPr/>
          </p:nvSpPr>
          <p:spPr bwMode="auto">
            <a:xfrm>
              <a:off x="372" y="2034"/>
              <a:ext cx="1116" cy="2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/>
              <a:r>
                <a:rPr lang="zh-TW" altLang="en-US" sz="2400">
                  <a:latin typeface="Times New Roman" pitchFamily="18" charset="0"/>
                  <a:ea typeface="標楷體" pitchFamily="65" charset="-120"/>
                </a:rPr>
                <a:t>研發的表現</a:t>
              </a:r>
            </a:p>
          </p:txBody>
        </p:sp>
        <p:sp>
          <p:nvSpPr>
            <p:cNvPr id="493587" name="Line 28"/>
            <p:cNvSpPr>
              <a:spLocks noChangeShapeType="1"/>
            </p:cNvSpPr>
            <p:nvPr/>
          </p:nvSpPr>
          <p:spPr bwMode="auto">
            <a:xfrm rot="7946277" flipH="1">
              <a:off x="1217" y="2356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8" name="Line 29"/>
            <p:cNvSpPr>
              <a:spLocks noChangeShapeType="1"/>
            </p:cNvSpPr>
            <p:nvPr/>
          </p:nvSpPr>
          <p:spPr bwMode="auto">
            <a:xfrm rot="20334484" flipH="1">
              <a:off x="2430" y="1945"/>
              <a:ext cx="1" cy="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89" name="Line 30"/>
            <p:cNvSpPr>
              <a:spLocks noChangeShapeType="1"/>
            </p:cNvSpPr>
            <p:nvPr/>
          </p:nvSpPr>
          <p:spPr bwMode="auto">
            <a:xfrm rot="13808489" flipH="1">
              <a:off x="1167" y="1838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90" name="Line 31"/>
            <p:cNvSpPr>
              <a:spLocks noChangeShapeType="1"/>
            </p:cNvSpPr>
            <p:nvPr/>
          </p:nvSpPr>
          <p:spPr bwMode="auto">
            <a:xfrm rot="2961586">
              <a:off x="1130" y="952"/>
              <a:ext cx="1" cy="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91" name="Line 32"/>
            <p:cNvSpPr>
              <a:spLocks noChangeShapeType="1"/>
            </p:cNvSpPr>
            <p:nvPr/>
          </p:nvSpPr>
          <p:spPr bwMode="auto">
            <a:xfrm rot="-9074551">
              <a:off x="2372" y="1318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3592" name="Line 33"/>
            <p:cNvSpPr>
              <a:spLocks noChangeShapeType="1"/>
            </p:cNvSpPr>
            <p:nvPr/>
          </p:nvSpPr>
          <p:spPr bwMode="auto">
            <a:xfrm rot="-3516422">
              <a:off x="1292" y="1473"/>
              <a:ext cx="1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900" y="1808"/>
              <a:ext cx="144" cy="140"/>
              <a:chOff x="900" y="1840"/>
              <a:chExt cx="144" cy="140"/>
            </a:xfrm>
          </p:grpSpPr>
          <p:sp>
            <p:nvSpPr>
              <p:cNvPr id="493615" name="Oval 35"/>
              <p:cNvSpPr>
                <a:spLocks noChangeArrowheads="1"/>
              </p:cNvSpPr>
              <p:nvPr/>
            </p:nvSpPr>
            <p:spPr bwMode="auto">
              <a:xfrm>
                <a:off x="900" y="1840"/>
                <a:ext cx="144" cy="14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6" name="Line 36"/>
              <p:cNvSpPr>
                <a:spLocks noChangeShapeType="1"/>
              </p:cNvSpPr>
              <p:nvPr/>
            </p:nvSpPr>
            <p:spPr bwMode="auto">
              <a:xfrm rot="-5400000">
                <a:off x="972" y="1848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1476" y="2316"/>
              <a:ext cx="144" cy="144"/>
              <a:chOff x="1632" y="2424"/>
              <a:chExt cx="144" cy="144"/>
            </a:xfrm>
          </p:grpSpPr>
          <p:sp>
            <p:nvSpPr>
              <p:cNvPr id="493612" name="Oval 38"/>
              <p:cNvSpPr>
                <a:spLocks noChangeArrowheads="1"/>
              </p:cNvSpPr>
              <p:nvPr/>
            </p:nvSpPr>
            <p:spPr bwMode="auto">
              <a:xfrm>
                <a:off x="1632" y="2424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3" name="Line 39"/>
              <p:cNvSpPr>
                <a:spLocks noChangeShapeType="1"/>
              </p:cNvSpPr>
              <p:nvPr/>
            </p:nvSpPr>
            <p:spPr bwMode="auto">
              <a:xfrm>
                <a:off x="1704" y="2424"/>
                <a:ext cx="0" cy="12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4" name="Line 40"/>
              <p:cNvSpPr>
                <a:spLocks noChangeShapeType="1"/>
              </p:cNvSpPr>
              <p:nvPr/>
            </p:nvSpPr>
            <p:spPr bwMode="auto">
              <a:xfrm rot="-5400000">
                <a:off x="1704" y="242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2388" y="1380"/>
              <a:ext cx="156" cy="144"/>
              <a:chOff x="2364" y="1380"/>
              <a:chExt cx="156" cy="144"/>
            </a:xfrm>
          </p:grpSpPr>
          <p:sp>
            <p:nvSpPr>
              <p:cNvPr id="493609" name="Oval 42"/>
              <p:cNvSpPr>
                <a:spLocks noChangeArrowheads="1"/>
              </p:cNvSpPr>
              <p:nvPr/>
            </p:nvSpPr>
            <p:spPr bwMode="auto">
              <a:xfrm>
                <a:off x="2364" y="1380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0" name="Line 43"/>
              <p:cNvSpPr>
                <a:spLocks noChangeShapeType="1"/>
              </p:cNvSpPr>
              <p:nvPr/>
            </p:nvSpPr>
            <p:spPr bwMode="auto">
              <a:xfrm>
                <a:off x="244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11" name="Line 44"/>
              <p:cNvSpPr>
                <a:spLocks noChangeShapeType="1"/>
              </p:cNvSpPr>
              <p:nvPr/>
            </p:nvSpPr>
            <p:spPr bwMode="auto">
              <a:xfrm rot="-5400000">
                <a:off x="244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" name="Group 45"/>
            <p:cNvGrpSpPr>
              <a:grpSpLocks/>
            </p:cNvGrpSpPr>
            <p:nvPr/>
          </p:nvGrpSpPr>
          <p:grpSpPr bwMode="auto">
            <a:xfrm>
              <a:off x="1476" y="852"/>
              <a:ext cx="144" cy="144"/>
              <a:chOff x="1632" y="744"/>
              <a:chExt cx="144" cy="144"/>
            </a:xfrm>
          </p:grpSpPr>
          <p:sp>
            <p:nvSpPr>
              <p:cNvPr id="493606" name="Oval 46"/>
              <p:cNvSpPr>
                <a:spLocks noChangeArrowheads="1"/>
              </p:cNvSpPr>
              <p:nvPr/>
            </p:nvSpPr>
            <p:spPr bwMode="auto">
              <a:xfrm>
                <a:off x="1632" y="744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7" name="Line 47"/>
              <p:cNvSpPr>
                <a:spLocks noChangeShapeType="1"/>
              </p:cNvSpPr>
              <p:nvPr/>
            </p:nvSpPr>
            <p:spPr bwMode="auto">
              <a:xfrm>
                <a:off x="1704" y="74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8" name="Line 48"/>
              <p:cNvSpPr>
                <a:spLocks noChangeShapeType="1"/>
              </p:cNvSpPr>
              <p:nvPr/>
            </p:nvSpPr>
            <p:spPr bwMode="auto">
              <a:xfrm rot="-5400000">
                <a:off x="1704" y="74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900" y="1368"/>
              <a:ext cx="156" cy="156"/>
              <a:chOff x="924" y="1368"/>
              <a:chExt cx="156" cy="156"/>
            </a:xfrm>
          </p:grpSpPr>
          <p:sp>
            <p:nvSpPr>
              <p:cNvPr id="493603" name="Oval 50"/>
              <p:cNvSpPr>
                <a:spLocks noChangeArrowheads="1"/>
              </p:cNvSpPr>
              <p:nvPr/>
            </p:nvSpPr>
            <p:spPr bwMode="auto">
              <a:xfrm>
                <a:off x="924" y="1368"/>
                <a:ext cx="144" cy="14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4" name="Line 51"/>
              <p:cNvSpPr>
                <a:spLocks noChangeShapeType="1"/>
              </p:cNvSpPr>
              <p:nvPr/>
            </p:nvSpPr>
            <p:spPr bwMode="auto">
              <a:xfrm>
                <a:off x="100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5" name="Line 52"/>
              <p:cNvSpPr>
                <a:spLocks noChangeShapeType="1"/>
              </p:cNvSpPr>
              <p:nvPr/>
            </p:nvSpPr>
            <p:spPr bwMode="auto">
              <a:xfrm rot="-5400000">
                <a:off x="1008" y="138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1584" y="2064"/>
              <a:ext cx="248" cy="208"/>
              <a:chOff x="1584" y="2064"/>
              <a:chExt cx="248" cy="208"/>
            </a:xfrm>
          </p:grpSpPr>
          <p:sp>
            <p:nvSpPr>
              <p:cNvPr id="493600" name="Line 54"/>
              <p:cNvSpPr>
                <a:spLocks noChangeShapeType="1"/>
              </p:cNvSpPr>
              <p:nvPr/>
            </p:nvSpPr>
            <p:spPr bwMode="auto">
              <a:xfrm flipH="1">
                <a:off x="1680" y="2112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1" name="Line 55"/>
              <p:cNvSpPr>
                <a:spLocks noChangeShapeType="1"/>
              </p:cNvSpPr>
              <p:nvPr/>
            </p:nvSpPr>
            <p:spPr bwMode="auto">
              <a:xfrm rot="5400000" flipH="1">
                <a:off x="1704" y="2088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3602" name="Freeform 56"/>
              <p:cNvSpPr>
                <a:spLocks/>
              </p:cNvSpPr>
              <p:nvPr/>
            </p:nvSpPr>
            <p:spPr bwMode="auto">
              <a:xfrm>
                <a:off x="1584" y="2064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00FFCC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93599" name="Freeform 57"/>
            <p:cNvSpPr>
              <a:spLocks/>
            </p:cNvSpPr>
            <p:nvPr/>
          </p:nvSpPr>
          <p:spPr bwMode="auto">
            <a:xfrm>
              <a:off x="1584" y="1104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93575" name="Text Box 58"/>
          <p:cNvSpPr txBox="1">
            <a:spLocks noChangeArrowheads="1"/>
          </p:cNvSpPr>
          <p:nvPr/>
        </p:nvSpPr>
        <p:spPr bwMode="auto">
          <a:xfrm>
            <a:off x="136525" y="4891088"/>
            <a:ext cx="4381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表</a:t>
            </a:r>
          </a:p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7618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6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C070D-16C7-4D76-BE5B-85CB1C1906CC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762974" name="Rectangle 9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系統基模七：</a:t>
            </a:r>
            <a:r>
              <a:rPr lang="zh-TW" altLang="en-US" sz="3200" smtClean="0"/>
              <a:t>共同的悲劇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0" y="4495800"/>
            <a:ext cx="4953000" cy="1955800"/>
            <a:chOff x="0" y="2832"/>
            <a:chExt cx="3120" cy="1232"/>
          </a:xfrm>
        </p:grpSpPr>
        <p:sp>
          <p:nvSpPr>
            <p:cNvPr id="33875" name="Text Box 96"/>
            <p:cNvSpPr txBox="1">
              <a:spLocks noChangeArrowheads="1"/>
            </p:cNvSpPr>
            <p:nvPr/>
          </p:nvSpPr>
          <p:spPr bwMode="auto">
            <a:xfrm>
              <a:off x="0" y="2832"/>
              <a:ext cx="166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33876" name="Line 97"/>
            <p:cNvSpPr>
              <a:spLocks noChangeShapeType="1"/>
            </p:cNvSpPr>
            <p:nvPr/>
          </p:nvSpPr>
          <p:spPr bwMode="auto">
            <a:xfrm>
              <a:off x="296" y="3824"/>
              <a:ext cx="2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7" name="Text Box 98"/>
            <p:cNvSpPr txBox="1">
              <a:spLocks noChangeArrowheads="1"/>
            </p:cNvSpPr>
            <p:nvPr/>
          </p:nvSpPr>
          <p:spPr bwMode="auto">
            <a:xfrm>
              <a:off x="2340" y="3776"/>
              <a:ext cx="67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3878" name="Text Box 99"/>
            <p:cNvSpPr txBox="1">
              <a:spLocks noChangeArrowheads="1"/>
            </p:cNvSpPr>
            <p:nvPr/>
          </p:nvSpPr>
          <p:spPr bwMode="auto">
            <a:xfrm>
              <a:off x="1784" y="3042"/>
              <a:ext cx="9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全部利益</a:t>
              </a:r>
            </a:p>
          </p:txBody>
        </p:sp>
        <p:sp>
          <p:nvSpPr>
            <p:cNvPr id="33879" name="Text Box 100"/>
            <p:cNvSpPr txBox="1">
              <a:spLocks noChangeArrowheads="1"/>
            </p:cNvSpPr>
            <p:nvPr/>
          </p:nvSpPr>
          <p:spPr bwMode="auto">
            <a:xfrm>
              <a:off x="1352" y="3438"/>
              <a:ext cx="9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個別利益</a:t>
              </a:r>
            </a:p>
          </p:txBody>
        </p:sp>
        <p:sp>
          <p:nvSpPr>
            <p:cNvPr id="33880" name="Freeform 101"/>
            <p:cNvSpPr>
              <a:spLocks/>
            </p:cNvSpPr>
            <p:nvPr/>
          </p:nvSpPr>
          <p:spPr bwMode="auto">
            <a:xfrm>
              <a:off x="296" y="3399"/>
              <a:ext cx="2496" cy="386"/>
            </a:xfrm>
            <a:custGeom>
              <a:avLst/>
              <a:gdLst>
                <a:gd name="T0" fmla="*/ 0 w 2112"/>
                <a:gd name="T1" fmla="*/ 79 h 656"/>
                <a:gd name="T2" fmla="*/ 1124 w 2112"/>
                <a:gd name="T3" fmla="*/ 67 h 656"/>
                <a:gd name="T4" fmla="*/ 2245 w 2112"/>
                <a:gd name="T5" fmla="*/ 9 h 656"/>
                <a:gd name="T6" fmla="*/ 3371 w 2112"/>
                <a:gd name="T7" fmla="*/ 9 h 656"/>
                <a:gd name="T8" fmla="*/ 4120 w 2112"/>
                <a:gd name="T9" fmla="*/ 50 h 6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2"/>
                <a:gd name="T16" fmla="*/ 0 h 656"/>
                <a:gd name="T17" fmla="*/ 2112 w 2112"/>
                <a:gd name="T18" fmla="*/ 656 h 6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2" h="656">
                  <a:moveTo>
                    <a:pt x="0" y="656"/>
                  </a:moveTo>
                  <a:cubicBezTo>
                    <a:pt x="192" y="656"/>
                    <a:pt x="384" y="656"/>
                    <a:pt x="576" y="560"/>
                  </a:cubicBezTo>
                  <a:cubicBezTo>
                    <a:pt x="768" y="464"/>
                    <a:pt x="960" y="160"/>
                    <a:pt x="1152" y="80"/>
                  </a:cubicBezTo>
                  <a:cubicBezTo>
                    <a:pt x="1344" y="0"/>
                    <a:pt x="1568" y="24"/>
                    <a:pt x="1728" y="80"/>
                  </a:cubicBezTo>
                  <a:cubicBezTo>
                    <a:pt x="1888" y="136"/>
                    <a:pt x="2000" y="276"/>
                    <a:pt x="2112" y="41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102"/>
            <p:cNvGrpSpPr>
              <a:grpSpLocks/>
            </p:cNvGrpSpPr>
            <p:nvPr/>
          </p:nvGrpSpPr>
          <p:grpSpPr bwMode="auto">
            <a:xfrm>
              <a:off x="296" y="3024"/>
              <a:ext cx="2544" cy="652"/>
              <a:chOff x="344" y="3001"/>
              <a:chExt cx="2544" cy="811"/>
            </a:xfrm>
          </p:grpSpPr>
          <p:sp>
            <p:nvSpPr>
              <p:cNvPr id="33883" name="Freeform 103"/>
              <p:cNvSpPr>
                <a:spLocks/>
              </p:cNvSpPr>
              <p:nvPr/>
            </p:nvSpPr>
            <p:spPr bwMode="auto">
              <a:xfrm>
                <a:off x="344" y="3044"/>
                <a:ext cx="1946" cy="768"/>
              </a:xfrm>
              <a:custGeom>
                <a:avLst/>
                <a:gdLst>
                  <a:gd name="T0" fmla="*/ 0 w 2448"/>
                  <a:gd name="T1" fmla="*/ 1146 h 672"/>
                  <a:gd name="T2" fmla="*/ 249 w 2448"/>
                  <a:gd name="T3" fmla="*/ 982 h 672"/>
                  <a:gd name="T4" fmla="*/ 729 w 2448"/>
                  <a:gd name="T5" fmla="*/ 165 h 672"/>
                  <a:gd name="T6" fmla="*/ 978 w 2448"/>
                  <a:gd name="T7" fmla="*/ 0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48"/>
                  <a:gd name="T13" fmla="*/ 0 h 672"/>
                  <a:gd name="T14" fmla="*/ 2448 w 24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48" h="672">
                    <a:moveTo>
                      <a:pt x="0" y="672"/>
                    </a:moveTo>
                    <a:cubicBezTo>
                      <a:pt x="160" y="672"/>
                      <a:pt x="320" y="672"/>
                      <a:pt x="624" y="576"/>
                    </a:cubicBezTo>
                    <a:cubicBezTo>
                      <a:pt x="928" y="480"/>
                      <a:pt x="1520" y="192"/>
                      <a:pt x="1824" y="96"/>
                    </a:cubicBezTo>
                    <a:cubicBezTo>
                      <a:pt x="2128" y="0"/>
                      <a:pt x="2288" y="0"/>
                      <a:pt x="2448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884" name="Freeform 104"/>
              <p:cNvSpPr>
                <a:spLocks/>
              </p:cNvSpPr>
              <p:nvPr/>
            </p:nvSpPr>
            <p:spPr bwMode="auto">
              <a:xfrm>
                <a:off x="1915" y="3001"/>
                <a:ext cx="973" cy="102"/>
              </a:xfrm>
              <a:custGeom>
                <a:avLst/>
                <a:gdLst>
                  <a:gd name="T0" fmla="*/ 0 w 912"/>
                  <a:gd name="T1" fmla="*/ 122 h 96"/>
                  <a:gd name="T2" fmla="*/ 310 w 912"/>
                  <a:gd name="T3" fmla="*/ 61 h 96"/>
                  <a:gd name="T4" fmla="*/ 1181 w 912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912"/>
                  <a:gd name="T10" fmla="*/ 0 h 96"/>
                  <a:gd name="T11" fmla="*/ 912 w 912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2" h="96">
                    <a:moveTo>
                      <a:pt x="0" y="96"/>
                    </a:moveTo>
                    <a:cubicBezTo>
                      <a:pt x="44" y="80"/>
                      <a:pt x="88" y="64"/>
                      <a:pt x="240" y="48"/>
                    </a:cubicBezTo>
                    <a:cubicBezTo>
                      <a:pt x="392" y="32"/>
                      <a:pt x="652" y="16"/>
                      <a:pt x="91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3882" name="Line 105"/>
            <p:cNvSpPr>
              <a:spLocks noChangeShapeType="1"/>
            </p:cNvSpPr>
            <p:nvPr/>
          </p:nvSpPr>
          <p:spPr bwMode="auto">
            <a:xfrm flipV="1">
              <a:off x="288" y="3158"/>
              <a:ext cx="0" cy="7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62986" name="Text Box 106"/>
          <p:cNvSpPr txBox="1">
            <a:spLocks noChangeArrowheads="1"/>
          </p:cNvSpPr>
          <p:nvPr/>
        </p:nvSpPr>
        <p:spPr bwMode="auto">
          <a:xfrm>
            <a:off x="5029200" y="914400"/>
            <a:ext cx="4114800" cy="5365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描述：</a:t>
            </a:r>
            <a:b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A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產品線及設計製圖 利益佳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產品線及設計製圖  利益佳  總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生產活動大   滯延   設計製圖無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明顯不足</a:t>
            </a:r>
          </a:p>
          <a:p>
            <a:pPr defTabSz="762000"/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A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產品線及設計製圖  利益佳 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產品線及設計製圖  利益佳  總</a:t>
            </a:r>
          </a:p>
          <a:p>
            <a:pPr defTabSz="762000"/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生產活動更大  設計製圖終現不</a:t>
            </a:r>
          </a:p>
          <a:p>
            <a:pPr defTabSz="762000"/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足   利益呈現衰減</a:t>
            </a:r>
          </a:p>
          <a:p>
            <a:pPr defTabSz="762000"/>
            <a:r>
              <a:rPr lang="en-US" altLang="zh-TW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警訊：</a:t>
            </a:r>
            <a:b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過去豐盛情況，己漸行漸遠</a:t>
            </a:r>
            <a:b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必須更加努力，以獲取利益</a:t>
            </a:r>
          </a:p>
          <a:p>
            <a:pPr defTabSz="762000"/>
            <a:r>
              <a:rPr lang="en-US" altLang="zh-TW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對策：</a:t>
            </a:r>
            <a:b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設計調節机制，管理共同資源</a:t>
            </a:r>
            <a:br>
              <a:rPr lang="zh-TW" altLang="en-US" sz="20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000">
                <a:solidFill>
                  <a:srgbClr val="FF3300"/>
                </a:solidFill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教育訓練，自我管制，同儕壓力</a:t>
            </a:r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3848100" y="3314700"/>
            <a:ext cx="228600" cy="219075"/>
            <a:chOff x="3744" y="1056"/>
            <a:chExt cx="192" cy="192"/>
          </a:xfrm>
        </p:grpSpPr>
        <p:sp>
          <p:nvSpPr>
            <p:cNvPr id="33872" name="Oval 10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3" name="Line 10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4" name="Line 11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3848100" y="2295525"/>
            <a:ext cx="228600" cy="219075"/>
            <a:chOff x="3744" y="1056"/>
            <a:chExt cx="192" cy="192"/>
          </a:xfrm>
        </p:grpSpPr>
        <p:sp>
          <p:nvSpPr>
            <p:cNvPr id="33869" name="Oval 112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0" name="Line 113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1" name="Line 114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01" name="Text Box 115"/>
          <p:cNvSpPr txBox="1">
            <a:spLocks noChangeArrowheads="1"/>
          </p:cNvSpPr>
          <p:nvPr/>
        </p:nvSpPr>
        <p:spPr bwMode="auto">
          <a:xfrm>
            <a:off x="3276600" y="1143000"/>
            <a:ext cx="17526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設計人力極限</a:t>
            </a:r>
          </a:p>
        </p:txBody>
      </p:sp>
      <p:sp>
        <p:nvSpPr>
          <p:cNvPr id="33802" name="Text Box 116"/>
          <p:cNvSpPr txBox="1">
            <a:spLocks noChangeArrowheads="1"/>
          </p:cNvSpPr>
          <p:nvPr/>
        </p:nvSpPr>
        <p:spPr bwMode="auto">
          <a:xfrm>
            <a:off x="342900" y="1219200"/>
            <a:ext cx="1066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3803" name="Oval 117"/>
          <p:cNvSpPr>
            <a:spLocks noChangeArrowheads="1"/>
          </p:cNvSpPr>
          <p:nvPr/>
        </p:nvSpPr>
        <p:spPr bwMode="auto">
          <a:xfrm>
            <a:off x="1733550" y="1390650"/>
            <a:ext cx="1600200" cy="1143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118"/>
          <p:cNvGrpSpPr>
            <a:grpSpLocks/>
          </p:cNvGrpSpPr>
          <p:nvPr/>
        </p:nvGrpSpPr>
        <p:grpSpPr bwMode="auto">
          <a:xfrm>
            <a:off x="990600" y="3314700"/>
            <a:ext cx="228600" cy="219075"/>
            <a:chOff x="3744" y="1056"/>
            <a:chExt cx="192" cy="192"/>
          </a:xfrm>
        </p:grpSpPr>
        <p:sp>
          <p:nvSpPr>
            <p:cNvPr id="33866" name="Oval 119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7" name="Line 120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8" name="Line 121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122"/>
          <p:cNvGrpSpPr>
            <a:grpSpLocks/>
          </p:cNvGrpSpPr>
          <p:nvPr/>
        </p:nvGrpSpPr>
        <p:grpSpPr bwMode="auto">
          <a:xfrm>
            <a:off x="990600" y="2295525"/>
            <a:ext cx="228600" cy="219075"/>
            <a:chOff x="3744" y="1056"/>
            <a:chExt cx="192" cy="192"/>
          </a:xfrm>
        </p:grpSpPr>
        <p:sp>
          <p:nvSpPr>
            <p:cNvPr id="33863" name="Oval 12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4" name="Line 12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5" name="Line 12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126"/>
          <p:cNvGrpSpPr>
            <a:grpSpLocks/>
          </p:cNvGrpSpPr>
          <p:nvPr/>
        </p:nvGrpSpPr>
        <p:grpSpPr bwMode="auto">
          <a:xfrm>
            <a:off x="2209800" y="2362200"/>
            <a:ext cx="228600" cy="217488"/>
            <a:chOff x="3744" y="1056"/>
            <a:chExt cx="192" cy="192"/>
          </a:xfrm>
        </p:grpSpPr>
        <p:sp>
          <p:nvSpPr>
            <p:cNvPr id="33860" name="Oval 127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1" name="Line 128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2" name="Line 129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07" name="Line 130"/>
          <p:cNvSpPr>
            <a:spLocks noChangeShapeType="1"/>
          </p:cNvSpPr>
          <p:nvPr/>
        </p:nvSpPr>
        <p:spPr bwMode="auto">
          <a:xfrm rot="1565255" flipH="1">
            <a:off x="1851025" y="1589088"/>
            <a:ext cx="1588" cy="146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08" name="Oval 131"/>
          <p:cNvSpPr>
            <a:spLocks noChangeArrowheads="1"/>
          </p:cNvSpPr>
          <p:nvPr/>
        </p:nvSpPr>
        <p:spPr bwMode="auto">
          <a:xfrm>
            <a:off x="1676400" y="3276600"/>
            <a:ext cx="1600200" cy="1143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09" name="Line 132"/>
          <p:cNvSpPr>
            <a:spLocks noChangeShapeType="1"/>
          </p:cNvSpPr>
          <p:nvPr/>
        </p:nvSpPr>
        <p:spPr bwMode="auto">
          <a:xfrm rot="-2443239" flipH="1" flipV="1">
            <a:off x="1816100" y="4097338"/>
            <a:ext cx="1588" cy="146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0" name="Freeform 133"/>
          <p:cNvSpPr>
            <a:spLocks/>
          </p:cNvSpPr>
          <p:nvPr/>
        </p:nvSpPr>
        <p:spPr bwMode="auto">
          <a:xfrm flipV="1">
            <a:off x="723900" y="3822700"/>
            <a:ext cx="304800" cy="177800"/>
          </a:xfrm>
          <a:custGeom>
            <a:avLst/>
            <a:gdLst>
              <a:gd name="T0" fmla="*/ 0 w 192"/>
              <a:gd name="T1" fmla="*/ 2147483647 h 112"/>
              <a:gd name="T2" fmla="*/ 2147483647 w 192"/>
              <a:gd name="T3" fmla="*/ 2147483647 h 112"/>
              <a:gd name="T4" fmla="*/ 2147483647 w 192"/>
              <a:gd name="T5" fmla="*/ 2147483647 h 112"/>
              <a:gd name="T6" fmla="*/ 0 60000 65536"/>
              <a:gd name="T7" fmla="*/ 0 60000 65536"/>
              <a:gd name="T8" fmla="*/ 0 60000 65536"/>
              <a:gd name="T9" fmla="*/ 0 w 192"/>
              <a:gd name="T10" fmla="*/ 0 h 112"/>
              <a:gd name="T11" fmla="*/ 192 w 19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12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36" y="8"/>
                  <a:pt x="192" y="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9" name="Group 134"/>
          <p:cNvGrpSpPr>
            <a:grpSpLocks/>
          </p:cNvGrpSpPr>
          <p:nvPr/>
        </p:nvGrpSpPr>
        <p:grpSpPr bwMode="auto">
          <a:xfrm>
            <a:off x="3048000" y="3276600"/>
            <a:ext cx="228600" cy="217488"/>
            <a:chOff x="3744" y="1056"/>
            <a:chExt cx="192" cy="192"/>
          </a:xfrm>
        </p:grpSpPr>
        <p:sp>
          <p:nvSpPr>
            <p:cNvPr id="33857" name="Oval 135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8" name="Line 136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9" name="Line 137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12" name="Line 138"/>
          <p:cNvSpPr>
            <a:spLocks noChangeShapeType="1"/>
          </p:cNvSpPr>
          <p:nvPr/>
        </p:nvSpPr>
        <p:spPr bwMode="auto">
          <a:xfrm rot="12351997" flipH="1">
            <a:off x="3240088" y="2209800"/>
            <a:ext cx="1587" cy="146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3" name="Oval 139"/>
          <p:cNvSpPr>
            <a:spLocks noChangeArrowheads="1"/>
          </p:cNvSpPr>
          <p:nvPr/>
        </p:nvSpPr>
        <p:spPr bwMode="auto">
          <a:xfrm>
            <a:off x="1714500" y="1390650"/>
            <a:ext cx="1600200" cy="1143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4" name="Text Box 140"/>
          <p:cNvSpPr txBox="1">
            <a:spLocks noChangeArrowheads="1"/>
          </p:cNvSpPr>
          <p:nvPr/>
        </p:nvSpPr>
        <p:spPr bwMode="auto">
          <a:xfrm>
            <a:off x="2971800" y="3581400"/>
            <a:ext cx="1466850" cy="407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Ｂ品的利益</a:t>
            </a:r>
          </a:p>
        </p:txBody>
      </p:sp>
      <p:sp>
        <p:nvSpPr>
          <p:cNvPr id="33815" name="Text Box 141"/>
          <p:cNvSpPr txBox="1">
            <a:spLocks noChangeArrowheads="1"/>
          </p:cNvSpPr>
          <p:nvPr/>
        </p:nvSpPr>
        <p:spPr bwMode="auto">
          <a:xfrm>
            <a:off x="661988" y="3657600"/>
            <a:ext cx="1319212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Ｂ品生產</a:t>
            </a:r>
          </a:p>
        </p:txBody>
      </p:sp>
      <p:sp>
        <p:nvSpPr>
          <p:cNvPr id="33816" name="Text Box 142"/>
          <p:cNvSpPr txBox="1">
            <a:spLocks noChangeArrowheads="1"/>
          </p:cNvSpPr>
          <p:nvPr/>
        </p:nvSpPr>
        <p:spPr bwMode="auto">
          <a:xfrm>
            <a:off x="661988" y="1731963"/>
            <a:ext cx="15240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Ａ品生產</a:t>
            </a:r>
          </a:p>
        </p:txBody>
      </p:sp>
      <p:sp>
        <p:nvSpPr>
          <p:cNvPr id="33817" name="Text Box 143"/>
          <p:cNvSpPr txBox="1">
            <a:spLocks noChangeArrowheads="1"/>
          </p:cNvSpPr>
          <p:nvPr/>
        </p:nvSpPr>
        <p:spPr bwMode="auto">
          <a:xfrm>
            <a:off x="2813050" y="1731963"/>
            <a:ext cx="16637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Ａ品的利益</a:t>
            </a:r>
          </a:p>
        </p:txBody>
      </p:sp>
      <p:sp>
        <p:nvSpPr>
          <p:cNvPr id="33818" name="Text Box 144"/>
          <p:cNvSpPr txBox="1">
            <a:spLocks noChangeArrowheads="1"/>
          </p:cNvSpPr>
          <p:nvPr/>
        </p:nvSpPr>
        <p:spPr bwMode="auto">
          <a:xfrm>
            <a:off x="319088" y="2636838"/>
            <a:ext cx="15240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全部活動</a:t>
            </a:r>
          </a:p>
        </p:txBody>
      </p:sp>
      <p:sp>
        <p:nvSpPr>
          <p:cNvPr id="33819" name="Text Box 145"/>
          <p:cNvSpPr txBox="1">
            <a:spLocks noChangeArrowheads="1"/>
          </p:cNvSpPr>
          <p:nvPr/>
        </p:nvSpPr>
        <p:spPr bwMode="auto">
          <a:xfrm>
            <a:off x="3200400" y="2636838"/>
            <a:ext cx="1752600" cy="593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個別對設計製圖所得到的支援</a:t>
            </a:r>
          </a:p>
        </p:txBody>
      </p:sp>
      <p:cxnSp>
        <p:nvCxnSpPr>
          <p:cNvPr id="33820" name="AutoShape 146"/>
          <p:cNvCxnSpPr>
            <a:cxnSpLocks noChangeShapeType="1"/>
          </p:cNvCxnSpPr>
          <p:nvPr/>
        </p:nvCxnSpPr>
        <p:spPr bwMode="auto">
          <a:xfrm>
            <a:off x="1828800" y="2895600"/>
            <a:ext cx="135731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33794" name="Object 147"/>
          <p:cNvGraphicFramePr>
            <a:graphicFrameLocks noChangeAspect="1"/>
          </p:cNvGraphicFramePr>
          <p:nvPr/>
        </p:nvGraphicFramePr>
        <p:xfrm>
          <a:off x="2060575" y="2744788"/>
          <a:ext cx="114300" cy="285750"/>
        </p:xfrm>
        <a:graphic>
          <a:graphicData uri="http://schemas.openxmlformats.org/presentationml/2006/ole">
            <p:oleObj spid="_x0000_s5122" name="點陣圖影像" r:id="rId3" imgW="114467" imgH="285866" progId="PBrush">
              <p:embed/>
            </p:oleObj>
          </a:graphicData>
        </a:graphic>
      </p:graphicFrame>
      <p:grpSp>
        <p:nvGrpSpPr>
          <p:cNvPr id="10" name="Group 148"/>
          <p:cNvGrpSpPr>
            <a:grpSpLocks/>
          </p:cNvGrpSpPr>
          <p:nvPr/>
        </p:nvGrpSpPr>
        <p:grpSpPr bwMode="auto">
          <a:xfrm>
            <a:off x="2098675" y="4171950"/>
            <a:ext cx="228600" cy="217488"/>
            <a:chOff x="3744" y="1056"/>
            <a:chExt cx="192" cy="192"/>
          </a:xfrm>
        </p:grpSpPr>
        <p:sp>
          <p:nvSpPr>
            <p:cNvPr id="33854" name="Oval 149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5" name="Line 150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6" name="Line 151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152"/>
          <p:cNvGrpSpPr>
            <a:grpSpLocks/>
          </p:cNvGrpSpPr>
          <p:nvPr/>
        </p:nvGrpSpPr>
        <p:grpSpPr bwMode="auto">
          <a:xfrm>
            <a:off x="2098675" y="3352800"/>
            <a:ext cx="228600" cy="217488"/>
            <a:chOff x="3744" y="1056"/>
            <a:chExt cx="192" cy="192"/>
          </a:xfrm>
        </p:grpSpPr>
        <p:sp>
          <p:nvSpPr>
            <p:cNvPr id="33851" name="Oval 15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2" name="Line 15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3" name="Line 15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" name="Group 156"/>
          <p:cNvGrpSpPr>
            <a:grpSpLocks/>
          </p:cNvGrpSpPr>
          <p:nvPr/>
        </p:nvGrpSpPr>
        <p:grpSpPr bwMode="auto">
          <a:xfrm>
            <a:off x="2098675" y="1485900"/>
            <a:ext cx="228600" cy="219075"/>
            <a:chOff x="3744" y="1056"/>
            <a:chExt cx="192" cy="192"/>
          </a:xfrm>
        </p:grpSpPr>
        <p:sp>
          <p:nvSpPr>
            <p:cNvPr id="33848" name="Oval 157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9" name="Line 158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0" name="Line 159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3" name="Group 160"/>
          <p:cNvGrpSpPr>
            <a:grpSpLocks/>
          </p:cNvGrpSpPr>
          <p:nvPr/>
        </p:nvGrpSpPr>
        <p:grpSpPr bwMode="auto">
          <a:xfrm>
            <a:off x="2365375" y="2705100"/>
            <a:ext cx="228600" cy="222250"/>
            <a:chOff x="4512" y="1033"/>
            <a:chExt cx="234" cy="228"/>
          </a:xfrm>
        </p:grpSpPr>
        <p:sp>
          <p:nvSpPr>
            <p:cNvPr id="33846" name="Oval 161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7" name="Line 162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cxnSp>
        <p:nvCxnSpPr>
          <p:cNvPr id="33825" name="AutoShape 163"/>
          <p:cNvCxnSpPr>
            <a:cxnSpLocks noChangeShapeType="1"/>
            <a:stCxn id="33815" idx="0"/>
            <a:endCxn id="33818" idx="2"/>
          </p:cNvCxnSpPr>
          <p:nvPr/>
        </p:nvCxnSpPr>
        <p:spPr bwMode="auto">
          <a:xfrm flipH="1" flipV="1">
            <a:off x="1081088" y="3046413"/>
            <a:ext cx="241300" cy="6111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826" name="AutoShape 164"/>
          <p:cNvCxnSpPr>
            <a:cxnSpLocks noChangeShapeType="1"/>
            <a:stCxn id="33818" idx="0"/>
            <a:endCxn id="33816" idx="2"/>
          </p:cNvCxnSpPr>
          <p:nvPr/>
        </p:nvCxnSpPr>
        <p:spPr bwMode="auto">
          <a:xfrm flipV="1">
            <a:off x="1081088" y="2233613"/>
            <a:ext cx="342900" cy="4032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3827" name="AutoShape 165"/>
          <p:cNvCxnSpPr>
            <a:cxnSpLocks noChangeShapeType="1"/>
          </p:cNvCxnSpPr>
          <p:nvPr/>
        </p:nvCxnSpPr>
        <p:spPr bwMode="auto">
          <a:xfrm>
            <a:off x="3581400" y="2133600"/>
            <a:ext cx="431800" cy="4953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3828" name="AutoShape 166"/>
          <p:cNvCxnSpPr>
            <a:cxnSpLocks noChangeShapeType="1"/>
          </p:cNvCxnSpPr>
          <p:nvPr/>
        </p:nvCxnSpPr>
        <p:spPr bwMode="auto">
          <a:xfrm flipH="1">
            <a:off x="3581400" y="3200400"/>
            <a:ext cx="371475" cy="3508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29" name="Line 167"/>
          <p:cNvSpPr>
            <a:spLocks noChangeShapeType="1"/>
          </p:cNvSpPr>
          <p:nvPr/>
        </p:nvSpPr>
        <p:spPr bwMode="auto">
          <a:xfrm rot="7974880" flipV="1">
            <a:off x="3066256" y="3428207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30" name="Line 168"/>
          <p:cNvSpPr>
            <a:spLocks noChangeShapeType="1"/>
          </p:cNvSpPr>
          <p:nvPr/>
        </p:nvSpPr>
        <p:spPr bwMode="auto">
          <a:xfrm flipV="1">
            <a:off x="4667250" y="165735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4" name="Group 169"/>
          <p:cNvGrpSpPr>
            <a:grpSpLocks/>
          </p:cNvGrpSpPr>
          <p:nvPr/>
        </p:nvGrpSpPr>
        <p:grpSpPr bwMode="auto">
          <a:xfrm>
            <a:off x="2286000" y="1752600"/>
            <a:ext cx="381000" cy="377825"/>
            <a:chOff x="1200" y="528"/>
            <a:chExt cx="240" cy="238"/>
          </a:xfrm>
        </p:grpSpPr>
        <p:sp>
          <p:nvSpPr>
            <p:cNvPr id="33843" name="Line 170"/>
            <p:cNvSpPr>
              <a:spLocks noChangeShapeType="1"/>
            </p:cNvSpPr>
            <p:nvPr/>
          </p:nvSpPr>
          <p:spPr bwMode="auto">
            <a:xfrm flipH="1">
              <a:off x="1329" y="628"/>
              <a:ext cx="0" cy="138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4" name="Line 171"/>
            <p:cNvSpPr>
              <a:spLocks noChangeShapeType="1"/>
            </p:cNvSpPr>
            <p:nvPr/>
          </p:nvSpPr>
          <p:spPr bwMode="auto">
            <a:xfrm rot="5400000" flipH="1">
              <a:off x="1329" y="625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5" name="Freeform 172"/>
            <p:cNvSpPr>
              <a:spLocks/>
            </p:cNvSpPr>
            <p:nvPr/>
          </p:nvSpPr>
          <p:spPr bwMode="auto">
            <a:xfrm>
              <a:off x="1200" y="528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5" name="Group 173"/>
          <p:cNvGrpSpPr>
            <a:grpSpLocks/>
          </p:cNvGrpSpPr>
          <p:nvPr/>
        </p:nvGrpSpPr>
        <p:grpSpPr bwMode="auto">
          <a:xfrm>
            <a:off x="2362200" y="3657600"/>
            <a:ext cx="393700" cy="330200"/>
            <a:chOff x="1584" y="2064"/>
            <a:chExt cx="248" cy="208"/>
          </a:xfrm>
        </p:grpSpPr>
        <p:sp>
          <p:nvSpPr>
            <p:cNvPr id="33840" name="Line 174"/>
            <p:cNvSpPr>
              <a:spLocks noChangeShapeType="1"/>
            </p:cNvSpPr>
            <p:nvPr/>
          </p:nvSpPr>
          <p:spPr bwMode="auto">
            <a:xfrm flipH="1">
              <a:off x="1680" y="2112"/>
              <a:ext cx="0" cy="96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1" name="Line 175"/>
            <p:cNvSpPr>
              <a:spLocks noChangeShapeType="1"/>
            </p:cNvSpPr>
            <p:nvPr/>
          </p:nvSpPr>
          <p:spPr bwMode="auto">
            <a:xfrm rot="5400000" flipH="1">
              <a:off x="1704" y="2088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2" name="Freeform 176"/>
            <p:cNvSpPr>
              <a:spLocks/>
            </p:cNvSpPr>
            <p:nvPr/>
          </p:nvSpPr>
          <p:spPr bwMode="auto">
            <a:xfrm>
              <a:off x="1584" y="2064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6" name="Group 177"/>
          <p:cNvGrpSpPr>
            <a:grpSpLocks/>
          </p:cNvGrpSpPr>
          <p:nvPr/>
        </p:nvGrpSpPr>
        <p:grpSpPr bwMode="auto">
          <a:xfrm>
            <a:off x="2743200" y="2514600"/>
            <a:ext cx="381000" cy="330200"/>
            <a:chOff x="1104" y="1104"/>
            <a:chExt cx="240" cy="208"/>
          </a:xfrm>
        </p:grpSpPr>
        <p:sp>
          <p:nvSpPr>
            <p:cNvPr id="33838" name="Line 178"/>
            <p:cNvSpPr>
              <a:spLocks noChangeShapeType="1"/>
            </p:cNvSpPr>
            <p:nvPr/>
          </p:nvSpPr>
          <p:spPr bwMode="auto">
            <a:xfrm rot="-5400000">
              <a:off x="1246" y="1184"/>
              <a:ext cx="0" cy="96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39" name="Freeform 179"/>
            <p:cNvSpPr>
              <a:spLocks/>
            </p:cNvSpPr>
            <p:nvPr/>
          </p:nvSpPr>
          <p:spPr bwMode="auto">
            <a:xfrm>
              <a:off x="1104" y="1104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7" name="Group 180"/>
          <p:cNvGrpSpPr>
            <a:grpSpLocks/>
          </p:cNvGrpSpPr>
          <p:nvPr/>
        </p:nvGrpSpPr>
        <p:grpSpPr bwMode="auto">
          <a:xfrm>
            <a:off x="2667000" y="2971800"/>
            <a:ext cx="393700" cy="330200"/>
            <a:chOff x="2160" y="1632"/>
            <a:chExt cx="248" cy="208"/>
          </a:xfrm>
        </p:grpSpPr>
        <p:sp>
          <p:nvSpPr>
            <p:cNvPr id="33836" name="Line 181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37" name="Freeform 182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835" name="Text Box 183"/>
          <p:cNvSpPr txBox="1">
            <a:spLocks noChangeArrowheads="1"/>
          </p:cNvSpPr>
          <p:nvPr/>
        </p:nvSpPr>
        <p:spPr bwMode="auto">
          <a:xfrm>
            <a:off x="0" y="5208588"/>
            <a:ext cx="4381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利</a:t>
            </a:r>
          </a:p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629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98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2C69-6473-4752-883B-5BF82B2F03E4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系統基模八：</a:t>
            </a:r>
            <a:r>
              <a:rPr lang="zh-TW" altLang="en-US" sz="3200" smtClean="0">
                <a:solidFill>
                  <a:schemeClr val="tx1"/>
                </a:solidFill>
              </a:rPr>
              <a:t>飲酖止渴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191000"/>
            <a:ext cx="4552950" cy="1930400"/>
            <a:chOff x="-24" y="2772"/>
            <a:chExt cx="2868" cy="1216"/>
          </a:xfrm>
        </p:grpSpPr>
        <p:sp>
          <p:nvSpPr>
            <p:cNvPr id="34857" name="Text Box 4"/>
            <p:cNvSpPr txBox="1">
              <a:spLocks noChangeArrowheads="1"/>
            </p:cNvSpPr>
            <p:nvPr/>
          </p:nvSpPr>
          <p:spPr bwMode="auto">
            <a:xfrm>
              <a:off x="-24" y="2772"/>
              <a:ext cx="247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44" y="2800"/>
              <a:ext cx="2400" cy="1188"/>
              <a:chOff x="444" y="2800"/>
              <a:chExt cx="2400" cy="1188"/>
            </a:xfrm>
          </p:grpSpPr>
          <p:sp>
            <p:nvSpPr>
              <p:cNvPr id="34860" name="Text Box 6"/>
              <p:cNvSpPr txBox="1">
                <a:spLocks noChangeArrowheads="1"/>
              </p:cNvSpPr>
              <p:nvPr/>
            </p:nvSpPr>
            <p:spPr bwMode="auto">
              <a:xfrm>
                <a:off x="2064" y="3700"/>
                <a:ext cx="768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時間</a:t>
                </a:r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444" y="2800"/>
                <a:ext cx="2400" cy="1168"/>
                <a:chOff x="444" y="2800"/>
                <a:chExt cx="2400" cy="1168"/>
              </a:xfrm>
            </p:grpSpPr>
            <p:sp>
              <p:nvSpPr>
                <p:cNvPr id="34862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44" y="3048"/>
                  <a:ext cx="0" cy="9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3" name="Line 9"/>
                <p:cNvSpPr>
                  <a:spLocks noChangeShapeType="1"/>
                </p:cNvSpPr>
                <p:nvPr/>
              </p:nvSpPr>
              <p:spPr bwMode="auto">
                <a:xfrm>
                  <a:off x="444" y="3968"/>
                  <a:ext cx="24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4" name="Freeform 10"/>
                <p:cNvSpPr>
                  <a:spLocks/>
                </p:cNvSpPr>
                <p:nvPr/>
              </p:nvSpPr>
              <p:spPr bwMode="auto">
                <a:xfrm>
                  <a:off x="444" y="3688"/>
                  <a:ext cx="240" cy="192"/>
                </a:xfrm>
                <a:custGeom>
                  <a:avLst/>
                  <a:gdLst>
                    <a:gd name="T0" fmla="*/ 0 w 240"/>
                    <a:gd name="T1" fmla="*/ 0 h 192"/>
                    <a:gd name="T2" fmla="*/ 144 w 240"/>
                    <a:gd name="T3" fmla="*/ 48 h 192"/>
                    <a:gd name="T4" fmla="*/ 240 w 240"/>
                    <a:gd name="T5" fmla="*/ 192 h 192"/>
                    <a:gd name="T6" fmla="*/ 0 60000 65536"/>
                    <a:gd name="T7" fmla="*/ 0 60000 65536"/>
                    <a:gd name="T8" fmla="*/ 0 60000 65536"/>
                    <a:gd name="T9" fmla="*/ 0 w 240"/>
                    <a:gd name="T10" fmla="*/ 0 h 192"/>
                    <a:gd name="T11" fmla="*/ 240 w 240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0" h="192">
                      <a:moveTo>
                        <a:pt x="0" y="0"/>
                      </a:moveTo>
                      <a:cubicBezTo>
                        <a:pt x="52" y="8"/>
                        <a:pt x="104" y="16"/>
                        <a:pt x="144" y="48"/>
                      </a:cubicBezTo>
                      <a:cubicBezTo>
                        <a:pt x="184" y="80"/>
                        <a:pt x="224" y="168"/>
                        <a:pt x="240" y="1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5" name="Freeform 11"/>
                <p:cNvSpPr>
                  <a:spLocks/>
                </p:cNvSpPr>
                <p:nvPr/>
              </p:nvSpPr>
              <p:spPr bwMode="auto">
                <a:xfrm>
                  <a:off x="684" y="3640"/>
                  <a:ext cx="384" cy="240"/>
                </a:xfrm>
                <a:custGeom>
                  <a:avLst/>
                  <a:gdLst>
                    <a:gd name="T0" fmla="*/ 0 w 384"/>
                    <a:gd name="T1" fmla="*/ 240 h 240"/>
                    <a:gd name="T2" fmla="*/ 48 w 384"/>
                    <a:gd name="T3" fmla="*/ 96 h 240"/>
                    <a:gd name="T4" fmla="*/ 192 w 384"/>
                    <a:gd name="T5" fmla="*/ 0 h 240"/>
                    <a:gd name="T6" fmla="*/ 336 w 384"/>
                    <a:gd name="T7" fmla="*/ 96 h 240"/>
                    <a:gd name="T8" fmla="*/ 384 w 384"/>
                    <a:gd name="T9" fmla="*/ 192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4"/>
                    <a:gd name="T16" fmla="*/ 0 h 240"/>
                    <a:gd name="T17" fmla="*/ 384 w 384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4" h="240">
                      <a:moveTo>
                        <a:pt x="0" y="240"/>
                      </a:moveTo>
                      <a:cubicBezTo>
                        <a:pt x="8" y="188"/>
                        <a:pt x="16" y="136"/>
                        <a:pt x="48" y="96"/>
                      </a:cubicBezTo>
                      <a:cubicBezTo>
                        <a:pt x="80" y="56"/>
                        <a:pt x="144" y="0"/>
                        <a:pt x="192" y="0"/>
                      </a:cubicBezTo>
                      <a:cubicBezTo>
                        <a:pt x="240" y="0"/>
                        <a:pt x="304" y="64"/>
                        <a:pt x="336" y="96"/>
                      </a:cubicBezTo>
                      <a:cubicBezTo>
                        <a:pt x="368" y="128"/>
                        <a:pt x="376" y="160"/>
                        <a:pt x="384" y="1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6" name="Freeform 12"/>
                <p:cNvSpPr>
                  <a:spLocks/>
                </p:cNvSpPr>
                <p:nvPr/>
              </p:nvSpPr>
              <p:spPr bwMode="auto">
                <a:xfrm>
                  <a:off x="1068" y="3544"/>
                  <a:ext cx="480" cy="288"/>
                </a:xfrm>
                <a:custGeom>
                  <a:avLst/>
                  <a:gdLst>
                    <a:gd name="T0" fmla="*/ 0 w 480"/>
                    <a:gd name="T1" fmla="*/ 288 h 288"/>
                    <a:gd name="T2" fmla="*/ 96 w 480"/>
                    <a:gd name="T3" fmla="*/ 96 h 288"/>
                    <a:gd name="T4" fmla="*/ 288 w 480"/>
                    <a:gd name="T5" fmla="*/ 0 h 288"/>
                    <a:gd name="T6" fmla="*/ 432 w 480"/>
                    <a:gd name="T7" fmla="*/ 96 h 288"/>
                    <a:gd name="T8" fmla="*/ 480 w 480"/>
                    <a:gd name="T9" fmla="*/ 192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0"/>
                    <a:gd name="T16" fmla="*/ 0 h 288"/>
                    <a:gd name="T17" fmla="*/ 480 w 480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0" h="288">
                      <a:moveTo>
                        <a:pt x="0" y="288"/>
                      </a:moveTo>
                      <a:cubicBezTo>
                        <a:pt x="24" y="216"/>
                        <a:pt x="48" y="144"/>
                        <a:pt x="96" y="96"/>
                      </a:cubicBezTo>
                      <a:cubicBezTo>
                        <a:pt x="144" y="48"/>
                        <a:pt x="232" y="0"/>
                        <a:pt x="288" y="0"/>
                      </a:cubicBezTo>
                      <a:cubicBezTo>
                        <a:pt x="344" y="0"/>
                        <a:pt x="400" y="64"/>
                        <a:pt x="432" y="96"/>
                      </a:cubicBezTo>
                      <a:cubicBezTo>
                        <a:pt x="464" y="128"/>
                        <a:pt x="472" y="160"/>
                        <a:pt x="480" y="192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7" name="Freeform 13"/>
                <p:cNvSpPr>
                  <a:spLocks/>
                </p:cNvSpPr>
                <p:nvPr/>
              </p:nvSpPr>
              <p:spPr bwMode="auto">
                <a:xfrm>
                  <a:off x="1548" y="3392"/>
                  <a:ext cx="480" cy="344"/>
                </a:xfrm>
                <a:custGeom>
                  <a:avLst/>
                  <a:gdLst>
                    <a:gd name="T0" fmla="*/ 0 w 480"/>
                    <a:gd name="T1" fmla="*/ 344 h 344"/>
                    <a:gd name="T2" fmla="*/ 48 w 480"/>
                    <a:gd name="T3" fmla="*/ 152 h 344"/>
                    <a:gd name="T4" fmla="*/ 240 w 480"/>
                    <a:gd name="T5" fmla="*/ 8 h 344"/>
                    <a:gd name="T6" fmla="*/ 432 w 480"/>
                    <a:gd name="T7" fmla="*/ 104 h 344"/>
                    <a:gd name="T8" fmla="*/ 480 w 480"/>
                    <a:gd name="T9" fmla="*/ 200 h 3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0"/>
                    <a:gd name="T16" fmla="*/ 0 h 344"/>
                    <a:gd name="T17" fmla="*/ 480 w 480"/>
                    <a:gd name="T18" fmla="*/ 344 h 3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0" h="344">
                      <a:moveTo>
                        <a:pt x="0" y="344"/>
                      </a:moveTo>
                      <a:cubicBezTo>
                        <a:pt x="4" y="276"/>
                        <a:pt x="8" y="208"/>
                        <a:pt x="48" y="152"/>
                      </a:cubicBezTo>
                      <a:cubicBezTo>
                        <a:pt x="88" y="96"/>
                        <a:pt x="176" y="16"/>
                        <a:pt x="240" y="8"/>
                      </a:cubicBezTo>
                      <a:cubicBezTo>
                        <a:pt x="304" y="0"/>
                        <a:pt x="392" y="72"/>
                        <a:pt x="432" y="104"/>
                      </a:cubicBezTo>
                      <a:cubicBezTo>
                        <a:pt x="472" y="136"/>
                        <a:pt x="476" y="168"/>
                        <a:pt x="480" y="20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68" name="Freeform 14"/>
                <p:cNvSpPr>
                  <a:spLocks/>
                </p:cNvSpPr>
                <p:nvPr/>
              </p:nvSpPr>
              <p:spPr bwMode="auto">
                <a:xfrm>
                  <a:off x="468" y="2800"/>
                  <a:ext cx="2016" cy="896"/>
                </a:xfrm>
                <a:custGeom>
                  <a:avLst/>
                  <a:gdLst>
                    <a:gd name="T0" fmla="*/ 0 w 2256"/>
                    <a:gd name="T1" fmla="*/ 547 h 1056"/>
                    <a:gd name="T2" fmla="*/ 950 w 2256"/>
                    <a:gd name="T3" fmla="*/ 373 h 1056"/>
                    <a:gd name="T4" fmla="*/ 1439 w 2256"/>
                    <a:gd name="T5" fmla="*/ 0 h 1056"/>
                    <a:gd name="T6" fmla="*/ 0 60000 65536"/>
                    <a:gd name="T7" fmla="*/ 0 60000 65536"/>
                    <a:gd name="T8" fmla="*/ 0 60000 65536"/>
                    <a:gd name="T9" fmla="*/ 0 w 2256"/>
                    <a:gd name="T10" fmla="*/ 0 h 1056"/>
                    <a:gd name="T11" fmla="*/ 2256 w 2256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256" h="1056">
                      <a:moveTo>
                        <a:pt x="0" y="1056"/>
                      </a:moveTo>
                      <a:cubicBezTo>
                        <a:pt x="556" y="976"/>
                        <a:pt x="1112" y="896"/>
                        <a:pt x="1488" y="720"/>
                      </a:cubicBezTo>
                      <a:cubicBezTo>
                        <a:pt x="1864" y="544"/>
                        <a:pt x="2060" y="272"/>
                        <a:pt x="2256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34859" name="Freeform 15"/>
            <p:cNvSpPr>
              <a:spLocks/>
            </p:cNvSpPr>
            <p:nvPr/>
          </p:nvSpPr>
          <p:spPr bwMode="auto">
            <a:xfrm>
              <a:off x="2012" y="2848"/>
              <a:ext cx="464" cy="816"/>
            </a:xfrm>
            <a:custGeom>
              <a:avLst/>
              <a:gdLst>
                <a:gd name="T0" fmla="*/ 16 w 464"/>
                <a:gd name="T1" fmla="*/ 816 h 816"/>
                <a:gd name="T2" fmla="*/ 64 w 464"/>
                <a:gd name="T3" fmla="*/ 576 h 816"/>
                <a:gd name="T4" fmla="*/ 400 w 464"/>
                <a:gd name="T5" fmla="*/ 144 h 816"/>
                <a:gd name="T6" fmla="*/ 448 w 464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4"/>
                <a:gd name="T13" fmla="*/ 0 h 816"/>
                <a:gd name="T14" fmla="*/ 464 w 464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4" h="816">
                  <a:moveTo>
                    <a:pt x="16" y="816"/>
                  </a:moveTo>
                  <a:cubicBezTo>
                    <a:pt x="8" y="752"/>
                    <a:pt x="0" y="688"/>
                    <a:pt x="64" y="576"/>
                  </a:cubicBezTo>
                  <a:cubicBezTo>
                    <a:pt x="128" y="464"/>
                    <a:pt x="336" y="240"/>
                    <a:pt x="400" y="144"/>
                  </a:cubicBezTo>
                  <a:cubicBezTo>
                    <a:pt x="464" y="48"/>
                    <a:pt x="456" y="24"/>
                    <a:pt x="44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63920" name="Text Box 16"/>
          <p:cNvSpPr txBox="1">
            <a:spLocks noChangeArrowheads="1"/>
          </p:cNvSpPr>
          <p:nvPr/>
        </p:nvSpPr>
        <p:spPr bwMode="auto">
          <a:xfrm>
            <a:off x="4572000" y="1295400"/>
            <a:ext cx="4572000" cy="456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400"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描述：</a:t>
            </a:r>
            <a:br>
              <a:rPr lang="zh-TW" altLang="en-US" sz="240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latin typeface="華康楷書體W5" pitchFamily="49" charset="-120"/>
                <a:ea typeface="標楷體" pitchFamily="65" charset="-120"/>
              </a:rPr>
              <a:t>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客訴多  賠賞解決  滯延   客戶無明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顯不滿</a:t>
            </a:r>
          </a:p>
          <a:p>
            <a:pPr defTabSz="762000"/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客訴更多  仍賠賞了事  客戶明顯不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滿   客訴更嚴重</a:t>
            </a:r>
            <a:endParaRPr lang="zh-TW" altLang="en-US" sz="2400">
              <a:latin typeface="Times New Roman" pitchFamily="18" charset="0"/>
              <a:ea typeface="標楷體" pitchFamily="65" charset="-120"/>
            </a:endParaRPr>
          </a:p>
          <a:p>
            <a:pPr defTabSz="762000"/>
            <a:r>
              <a:rPr lang="en-US" altLang="zh-TW" sz="2400"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警訊：</a:t>
            </a:r>
            <a:br>
              <a:rPr lang="zh-TW" altLang="en-US" sz="240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此法在以前似乎總是有效</a:t>
            </a:r>
            <a:br>
              <a:rPr lang="zh-TW" altLang="en-US" sz="240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現在為什麼它不靈光了</a:t>
            </a:r>
          </a:p>
          <a:p>
            <a:pPr defTabSz="762000"/>
            <a:r>
              <a:rPr lang="en-US" altLang="zh-TW" sz="2400"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對策：</a:t>
            </a:r>
            <a:br>
              <a:rPr lang="zh-TW" altLang="en-US" sz="2400"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4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短期對策用來換取時間</a:t>
            </a:r>
            <a:br>
              <a:rPr lang="zh-TW" altLang="en-US" sz="24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400">
                <a:solidFill>
                  <a:srgbClr val="FF3300"/>
                </a:solidFill>
                <a:latin typeface="華康楷書體W5" pitchFamily="49" charset="-120"/>
                <a:ea typeface="標楷體" pitchFamily="65" charset="-120"/>
              </a:rPr>
              <a:t>　</a:t>
            </a:r>
            <a:r>
              <a:rPr lang="zh-TW" altLang="en-US" sz="24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聚焦於長期方案，改善体質</a:t>
            </a:r>
          </a:p>
        </p:txBody>
      </p:sp>
      <p:sp>
        <p:nvSpPr>
          <p:cNvPr id="34823" name="Text Box 17"/>
          <p:cNvSpPr txBox="1">
            <a:spLocks noChangeArrowheads="1"/>
          </p:cNvSpPr>
          <p:nvPr/>
        </p:nvSpPr>
        <p:spPr bwMode="auto">
          <a:xfrm>
            <a:off x="0" y="1162050"/>
            <a:ext cx="14668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結構：</a:t>
            </a:r>
          </a:p>
        </p:txBody>
      </p:sp>
      <p:sp>
        <p:nvSpPr>
          <p:cNvPr id="34824" name="Oval 18"/>
          <p:cNvSpPr>
            <a:spLocks noChangeArrowheads="1"/>
          </p:cNvSpPr>
          <p:nvPr/>
        </p:nvSpPr>
        <p:spPr bwMode="auto">
          <a:xfrm>
            <a:off x="571500" y="1981200"/>
            <a:ext cx="3810000" cy="1676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5" name="Oval 19"/>
          <p:cNvSpPr>
            <a:spLocks noChangeArrowheads="1"/>
          </p:cNvSpPr>
          <p:nvPr/>
        </p:nvSpPr>
        <p:spPr bwMode="auto">
          <a:xfrm>
            <a:off x="1600200" y="1447800"/>
            <a:ext cx="1752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343150" y="2540000"/>
            <a:ext cx="228600" cy="222250"/>
            <a:chOff x="1296" y="1488"/>
            <a:chExt cx="144" cy="140"/>
          </a:xfrm>
        </p:grpSpPr>
        <p:sp>
          <p:nvSpPr>
            <p:cNvPr id="34855" name="Oval 21"/>
            <p:cNvSpPr>
              <a:spLocks noChangeArrowheads="1"/>
            </p:cNvSpPr>
            <p:nvPr/>
          </p:nvSpPr>
          <p:spPr bwMode="auto">
            <a:xfrm>
              <a:off x="1296" y="1488"/>
              <a:ext cx="144" cy="14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6" name="Line 22"/>
            <p:cNvSpPr>
              <a:spLocks noChangeShapeType="1"/>
            </p:cNvSpPr>
            <p:nvPr/>
          </p:nvSpPr>
          <p:spPr bwMode="auto">
            <a:xfrm rot="-5400000">
              <a:off x="1368" y="148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343150" y="1466850"/>
            <a:ext cx="228600" cy="228600"/>
            <a:chOff x="3744" y="1056"/>
            <a:chExt cx="192" cy="192"/>
          </a:xfrm>
        </p:grpSpPr>
        <p:sp>
          <p:nvSpPr>
            <p:cNvPr id="34852" name="Oval 24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3" name="Line 25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4" name="Line 26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143000" y="3200400"/>
            <a:ext cx="228600" cy="228600"/>
            <a:chOff x="3744" y="1056"/>
            <a:chExt cx="192" cy="192"/>
          </a:xfrm>
        </p:grpSpPr>
        <p:sp>
          <p:nvSpPr>
            <p:cNvPr id="34849" name="Oval 2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0" name="Line 2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51" name="Line 3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4829" name="Text Box 31"/>
          <p:cNvSpPr txBox="1">
            <a:spLocks noChangeArrowheads="1"/>
          </p:cNvSpPr>
          <p:nvPr/>
        </p:nvSpPr>
        <p:spPr bwMode="auto">
          <a:xfrm>
            <a:off x="1143000" y="1600200"/>
            <a:ext cx="9906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客訴嚴重</a:t>
            </a:r>
          </a:p>
        </p:txBody>
      </p:sp>
      <p:sp>
        <p:nvSpPr>
          <p:cNvPr id="34830" name="Text Box 32"/>
          <p:cNvSpPr txBox="1">
            <a:spLocks noChangeArrowheads="1"/>
          </p:cNvSpPr>
          <p:nvPr/>
        </p:nvSpPr>
        <p:spPr bwMode="auto">
          <a:xfrm>
            <a:off x="2844800" y="1638300"/>
            <a:ext cx="10414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賠賞了事</a:t>
            </a: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581400" y="3200400"/>
            <a:ext cx="228600" cy="228600"/>
            <a:chOff x="3744" y="1056"/>
            <a:chExt cx="192" cy="192"/>
          </a:xfrm>
        </p:grpSpPr>
        <p:sp>
          <p:nvSpPr>
            <p:cNvPr id="34846" name="Oval 34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7" name="Line 35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8" name="Line 36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4832" name="Line 37"/>
          <p:cNvSpPr>
            <a:spLocks noChangeShapeType="1"/>
          </p:cNvSpPr>
          <p:nvPr/>
        </p:nvSpPr>
        <p:spPr bwMode="auto">
          <a:xfrm rot="-1425025">
            <a:off x="3048000" y="1676400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3" name="Line 38"/>
          <p:cNvSpPr>
            <a:spLocks noChangeShapeType="1"/>
          </p:cNvSpPr>
          <p:nvPr/>
        </p:nvSpPr>
        <p:spPr bwMode="auto">
          <a:xfrm rot="19278526" flipV="1">
            <a:off x="1676400" y="2438400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4" name="Line 39"/>
          <p:cNvSpPr>
            <a:spLocks noChangeShapeType="1"/>
          </p:cNvSpPr>
          <p:nvPr/>
        </p:nvSpPr>
        <p:spPr bwMode="auto">
          <a:xfrm rot="-7583061">
            <a:off x="1027906" y="2221707"/>
            <a:ext cx="1587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5" name="Line 40"/>
          <p:cNvSpPr>
            <a:spLocks noChangeShapeType="1"/>
          </p:cNvSpPr>
          <p:nvPr/>
        </p:nvSpPr>
        <p:spPr bwMode="auto">
          <a:xfrm rot="4752074">
            <a:off x="3201194" y="3553619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34818" name="Object 41"/>
          <p:cNvGraphicFramePr>
            <a:graphicFrameLocks noChangeAspect="1"/>
          </p:cNvGraphicFramePr>
          <p:nvPr/>
        </p:nvGraphicFramePr>
        <p:xfrm>
          <a:off x="4229100" y="2727325"/>
          <a:ext cx="285750" cy="114300"/>
        </p:xfrm>
        <a:graphic>
          <a:graphicData uri="http://schemas.openxmlformats.org/presentationml/2006/ole">
            <p:oleObj spid="_x0000_s6146" name="點陣圖影像" r:id="rId3" imgW="285866" imgH="114467" progId="PBrush">
              <p:embed/>
            </p:oleObj>
          </a:graphicData>
        </a:graphic>
      </p:graphicFrame>
      <p:sp>
        <p:nvSpPr>
          <p:cNvPr id="34836" name="Text Box 42"/>
          <p:cNvSpPr txBox="1">
            <a:spLocks noChangeArrowheads="1"/>
          </p:cNvSpPr>
          <p:nvPr/>
        </p:nvSpPr>
        <p:spPr bwMode="auto">
          <a:xfrm>
            <a:off x="1600200" y="3333750"/>
            <a:ext cx="15240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客戶不滿</a:t>
            </a:r>
          </a:p>
        </p:txBody>
      </p:sp>
      <p:sp>
        <p:nvSpPr>
          <p:cNvPr id="34837" name="Rectangle 43"/>
          <p:cNvSpPr>
            <a:spLocks noChangeArrowheads="1"/>
          </p:cNvSpPr>
          <p:nvPr/>
        </p:nvSpPr>
        <p:spPr bwMode="auto">
          <a:xfrm>
            <a:off x="2133600" y="1752600"/>
            <a:ext cx="685800" cy="304800"/>
          </a:xfrm>
          <a:prstGeom prst="rect">
            <a:avLst/>
          </a:prstGeom>
          <a:solidFill>
            <a:schemeClr val="bg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2286000" y="1981200"/>
            <a:ext cx="393700" cy="330200"/>
            <a:chOff x="2160" y="1632"/>
            <a:chExt cx="248" cy="208"/>
          </a:xfrm>
        </p:grpSpPr>
        <p:sp>
          <p:nvSpPr>
            <p:cNvPr id="34844" name="Line 45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5" name="Freeform 46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2286000" y="2971800"/>
            <a:ext cx="393700" cy="330200"/>
            <a:chOff x="1584" y="2064"/>
            <a:chExt cx="248" cy="208"/>
          </a:xfrm>
        </p:grpSpPr>
        <p:sp>
          <p:nvSpPr>
            <p:cNvPr id="34841" name="Line 48"/>
            <p:cNvSpPr>
              <a:spLocks noChangeShapeType="1"/>
            </p:cNvSpPr>
            <p:nvPr/>
          </p:nvSpPr>
          <p:spPr bwMode="auto">
            <a:xfrm flipH="1">
              <a:off x="1680" y="2112"/>
              <a:ext cx="0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2" name="Line 49"/>
            <p:cNvSpPr>
              <a:spLocks noChangeShapeType="1"/>
            </p:cNvSpPr>
            <p:nvPr/>
          </p:nvSpPr>
          <p:spPr bwMode="auto">
            <a:xfrm rot="5400000" flipH="1">
              <a:off x="1704" y="2088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43" name="Freeform 50"/>
            <p:cNvSpPr>
              <a:spLocks/>
            </p:cNvSpPr>
            <p:nvPr/>
          </p:nvSpPr>
          <p:spPr bwMode="auto">
            <a:xfrm>
              <a:off x="1584" y="2064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840" name="Text Box 51"/>
          <p:cNvSpPr txBox="1">
            <a:spLocks noChangeArrowheads="1"/>
          </p:cNvSpPr>
          <p:nvPr/>
        </p:nvSpPr>
        <p:spPr bwMode="auto">
          <a:xfrm>
            <a:off x="304800" y="4679950"/>
            <a:ext cx="4381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問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題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症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639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2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新的眼睛看世界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489825" cy="3881437"/>
          </a:xfrm>
        </p:spPr>
        <p:txBody>
          <a:bodyPr/>
          <a:lstStyle/>
          <a:p>
            <a:pPr eaLnBrk="1" hangingPunct="1"/>
            <a:r>
              <a:rPr lang="zh-TW" altLang="en-US" sz="2800" b="1" dirty="0" smtClean="0"/>
              <a:t>複雜的世界需要一個新的視角</a:t>
            </a:r>
            <a:endParaRPr lang="en-US" altLang="zh-TW" sz="2800" b="1" dirty="0" smtClean="0"/>
          </a:p>
          <a:p>
            <a:pPr lvl="1" eaLnBrk="1" hangingPunct="1"/>
            <a:r>
              <a:rPr lang="zh-TW" altLang="en-US" sz="2400" dirty="0" smtClean="0"/>
              <a:t>通常我們面對世界的是一個</a:t>
            </a:r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endParaRPr lang="zh-TW" altLang="en-US" sz="2400" dirty="0" smtClean="0"/>
          </a:p>
          <a:p>
            <a:pPr lvl="1" eaLnBrk="1" hangingPunct="1"/>
            <a:r>
              <a:rPr lang="zh-TW" altLang="en-US" sz="2400" dirty="0" smtClean="0"/>
              <a:t>要有能力看到整體、而非片段</a:t>
            </a:r>
            <a:endParaRPr lang="en-US" altLang="zh-TW" sz="2400" dirty="0" smtClean="0"/>
          </a:p>
          <a:p>
            <a:pPr eaLnBrk="1" hangingPunct="1"/>
            <a:r>
              <a:rPr lang="zh-TW" altLang="en-US" sz="2800" b="1" dirty="0" smtClean="0"/>
              <a:t>強調平衡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追求穩定的</a:t>
            </a:r>
            <a:r>
              <a:rPr lang="en-US" altLang="zh-TW" sz="2800" b="1" dirty="0" smtClean="0"/>
              <a:t>)</a:t>
            </a:r>
            <a:r>
              <a:rPr lang="zh-TW" altLang="en-US" sz="2800" b="1" dirty="0" smtClean="0"/>
              <a:t>狀況 </a:t>
            </a:r>
            <a:endParaRPr lang="en-US" altLang="zh-TW" sz="2800" b="1" dirty="0" smtClean="0"/>
          </a:p>
          <a:p>
            <a:pPr lvl="1" eaLnBrk="1" hangingPunct="1"/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r>
              <a:rPr lang="zh-TW" altLang="en-US" sz="2400" dirty="0" smtClean="0"/>
              <a:t>會產生輸入被不穩定放大或縮減的現象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『</a:t>
            </a:r>
            <a:r>
              <a:rPr lang="zh-TW" altLang="en-US" sz="2400" u="sng" dirty="0" smtClean="0">
                <a:solidFill>
                  <a:srgbClr val="FF0000"/>
                </a:solidFill>
                <a:sym typeface="Wingdings" pitchFamily="2" charset="2"/>
              </a:rPr>
              <a:t>蝴蝶效應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』</a:t>
            </a:r>
            <a:endParaRPr lang="en-US" altLang="zh-TW" sz="2400" u="sng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zh-TW" altLang="en-US" sz="2400" dirty="0" smtClean="0"/>
              <a:t>對變動的反應，以系統的穩定性與平衡狀態為重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zh-TW" altLang="en-US" sz="2400" dirty="0" smtClean="0">
                <a:sym typeface="Wingdings" pitchFamily="2" charset="2"/>
              </a:rPr>
              <a:t>中國</a:t>
            </a:r>
            <a:r>
              <a:rPr lang="en-US" altLang="zh-TW" sz="2400" dirty="0" smtClean="0">
                <a:sym typeface="Wingdings" pitchFamily="2" charset="2"/>
              </a:rPr>
              <a:t>『</a:t>
            </a:r>
            <a:r>
              <a:rPr lang="zh-TW" altLang="en-US" sz="2400" dirty="0" smtClean="0">
                <a:sym typeface="Wingdings" pitchFamily="2" charset="2"/>
              </a:rPr>
              <a:t>天人合一</a:t>
            </a:r>
            <a:r>
              <a:rPr lang="en-US" altLang="zh-TW" sz="2400" dirty="0" smtClean="0"/>
              <a:t>』</a:t>
            </a:r>
            <a:r>
              <a:rPr lang="zh-TW" altLang="en-US" sz="2400" dirty="0" smtClean="0">
                <a:sym typeface="Wingdings" pitchFamily="2" charset="2"/>
              </a:rPr>
              <a:t>的概念</a:t>
            </a:r>
            <a:endParaRPr lang="en-US" altLang="zh-TW" sz="2400" dirty="0" smtClean="0"/>
          </a:p>
          <a:p>
            <a:pPr lvl="1" eaLnBrk="1" hangingPunct="1"/>
            <a:r>
              <a:rPr lang="zh-TW" altLang="en-US" sz="2400" dirty="0" smtClean="0"/>
              <a:t>系統的特性由各種影響因子交互的結構決定，而非由片斷直線的因果關係決定</a:t>
            </a:r>
            <a:endParaRPr lang="en-US" altLang="zh-TW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z="2400" dirty="0" smtClean="0"/>
          </a:p>
        </p:txBody>
      </p:sp>
      <p:sp>
        <p:nvSpPr>
          <p:cNvPr id="502788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A8813CF-F7B6-444C-9124-E74012C426AD}" type="datetime1">
              <a:rPr lang="zh-TW" altLang="en-US" smtClean="0">
                <a:ea typeface="新細明體" charset="-120"/>
              </a:rPr>
              <a:pPr/>
              <a:t>2011/5/1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2790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2789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EB659-E93B-424B-B153-8940C1C4D017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94B9B-6C9E-48DF-BBA0-CA7038A886A1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系統基模九：</a:t>
            </a:r>
            <a:r>
              <a:rPr lang="zh-TW" altLang="en-US" sz="3000" smtClean="0">
                <a:solidFill>
                  <a:schemeClr val="tx1"/>
                </a:solidFill>
              </a:rPr>
              <a:t>成長與投資不足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4419600"/>
            <a:ext cx="4800600" cy="1828800"/>
            <a:chOff x="96" y="2784"/>
            <a:chExt cx="3024" cy="1384"/>
          </a:xfrm>
        </p:grpSpPr>
        <p:sp>
          <p:nvSpPr>
            <p:cNvPr id="35911" name="Text Box 4"/>
            <p:cNvSpPr txBox="1">
              <a:spLocks noChangeArrowheads="1"/>
            </p:cNvSpPr>
            <p:nvPr/>
          </p:nvSpPr>
          <p:spPr bwMode="auto">
            <a:xfrm>
              <a:off x="96" y="2784"/>
              <a:ext cx="1800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:(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績效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35912" name="Text Box 5"/>
            <p:cNvSpPr txBox="1">
              <a:spLocks noChangeArrowheads="1"/>
            </p:cNvSpPr>
            <p:nvPr/>
          </p:nvSpPr>
          <p:spPr bwMode="auto">
            <a:xfrm>
              <a:off x="1536" y="3031"/>
              <a:ext cx="1584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擴充產能績效</a:t>
              </a:r>
            </a:p>
          </p:txBody>
        </p:sp>
        <p:sp>
          <p:nvSpPr>
            <p:cNvPr id="35913" name="Text Box 6"/>
            <p:cNvSpPr txBox="1">
              <a:spLocks noChangeArrowheads="1"/>
            </p:cNvSpPr>
            <p:nvPr/>
          </p:nvSpPr>
          <p:spPr bwMode="auto">
            <a:xfrm>
              <a:off x="220" y="3632"/>
              <a:ext cx="1472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產能不足績效</a:t>
              </a:r>
            </a:p>
          </p:txBody>
        </p:sp>
        <p:sp>
          <p:nvSpPr>
            <p:cNvPr id="35914" name="Line 7"/>
            <p:cNvSpPr>
              <a:spLocks noChangeShapeType="1"/>
            </p:cNvSpPr>
            <p:nvPr/>
          </p:nvSpPr>
          <p:spPr bwMode="auto">
            <a:xfrm>
              <a:off x="264" y="3504"/>
              <a:ext cx="27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5" name="Line 8"/>
            <p:cNvSpPr>
              <a:spLocks noChangeShapeType="1"/>
            </p:cNvSpPr>
            <p:nvPr/>
          </p:nvSpPr>
          <p:spPr bwMode="auto">
            <a:xfrm flipV="1">
              <a:off x="1608" y="3056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6" name="Text Box 9"/>
            <p:cNvSpPr txBox="1">
              <a:spLocks noChangeArrowheads="1"/>
            </p:cNvSpPr>
            <p:nvPr/>
          </p:nvSpPr>
          <p:spPr bwMode="auto">
            <a:xfrm>
              <a:off x="2234" y="3444"/>
              <a:ext cx="706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5917" name="Freeform 10"/>
            <p:cNvSpPr>
              <a:spLocks/>
            </p:cNvSpPr>
            <p:nvPr/>
          </p:nvSpPr>
          <p:spPr bwMode="auto">
            <a:xfrm>
              <a:off x="1608" y="2832"/>
              <a:ext cx="1392" cy="672"/>
            </a:xfrm>
            <a:custGeom>
              <a:avLst/>
              <a:gdLst>
                <a:gd name="T0" fmla="*/ 0 w 1536"/>
                <a:gd name="T1" fmla="*/ 672 h 672"/>
                <a:gd name="T2" fmla="*/ 777 w 1536"/>
                <a:gd name="T3" fmla="*/ 480 h 672"/>
                <a:gd name="T4" fmla="*/ 1037 w 1536"/>
                <a:gd name="T5" fmla="*/ 0 h 672"/>
                <a:gd name="T6" fmla="*/ 0 60000 65536"/>
                <a:gd name="T7" fmla="*/ 0 60000 65536"/>
                <a:gd name="T8" fmla="*/ 0 60000 65536"/>
                <a:gd name="T9" fmla="*/ 0 w 1536"/>
                <a:gd name="T10" fmla="*/ 0 h 672"/>
                <a:gd name="T11" fmla="*/ 1536 w 153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672">
                  <a:moveTo>
                    <a:pt x="0" y="672"/>
                  </a:moveTo>
                  <a:cubicBezTo>
                    <a:pt x="448" y="632"/>
                    <a:pt x="896" y="592"/>
                    <a:pt x="1152" y="480"/>
                  </a:cubicBezTo>
                  <a:cubicBezTo>
                    <a:pt x="1408" y="368"/>
                    <a:pt x="1472" y="184"/>
                    <a:pt x="153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8" name="Freeform 11"/>
            <p:cNvSpPr>
              <a:spLocks/>
            </p:cNvSpPr>
            <p:nvPr/>
          </p:nvSpPr>
          <p:spPr bwMode="auto">
            <a:xfrm flipH="1" flipV="1">
              <a:off x="336" y="3496"/>
              <a:ext cx="1248" cy="672"/>
            </a:xfrm>
            <a:custGeom>
              <a:avLst/>
              <a:gdLst>
                <a:gd name="T0" fmla="*/ 0 w 1536"/>
                <a:gd name="T1" fmla="*/ 672 h 672"/>
                <a:gd name="T2" fmla="*/ 502 w 1536"/>
                <a:gd name="T3" fmla="*/ 480 h 672"/>
                <a:gd name="T4" fmla="*/ 669 w 1536"/>
                <a:gd name="T5" fmla="*/ 0 h 672"/>
                <a:gd name="T6" fmla="*/ 0 60000 65536"/>
                <a:gd name="T7" fmla="*/ 0 60000 65536"/>
                <a:gd name="T8" fmla="*/ 0 60000 65536"/>
                <a:gd name="T9" fmla="*/ 0 w 1536"/>
                <a:gd name="T10" fmla="*/ 0 h 672"/>
                <a:gd name="T11" fmla="*/ 1536 w 153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672">
                  <a:moveTo>
                    <a:pt x="0" y="672"/>
                  </a:moveTo>
                  <a:cubicBezTo>
                    <a:pt x="448" y="632"/>
                    <a:pt x="896" y="592"/>
                    <a:pt x="1152" y="480"/>
                  </a:cubicBezTo>
                  <a:cubicBezTo>
                    <a:pt x="1408" y="368"/>
                    <a:pt x="1472" y="184"/>
                    <a:pt x="153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64940" name="Text Box 12"/>
          <p:cNvSpPr txBox="1">
            <a:spLocks noChangeArrowheads="1"/>
          </p:cNvSpPr>
          <p:nvPr/>
        </p:nvSpPr>
        <p:spPr bwMode="auto">
          <a:xfrm>
            <a:off x="4953000" y="990600"/>
            <a:ext cx="4191000" cy="4970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描述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市場需求增加  普遍成長  服務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績效更加不良  投資產能  滯延 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 現有產能不及  營業績效有限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#5 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市場需求仍增加  普遍成長 </a:t>
            </a:r>
            <a:r>
              <a:rPr lang="zh-TW" altLang="en-US" sz="2000">
                <a:solidFill>
                  <a:srgbClr val="DDDDDD"/>
                </a:solidFill>
                <a:latin typeface="Times New Roman" pitchFamily="18" charset="0"/>
                <a:ea typeface="標楷體" pitchFamily="65" charset="-120"/>
              </a:rPr>
              <a:t>服 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rgbClr val="DDDDDD"/>
                </a:solidFill>
                <a:latin typeface="Times New Roman" pitchFamily="18" charset="0"/>
                <a:ea typeface="標楷體" pitchFamily="65" charset="-120"/>
              </a:rPr>
              <a:t>         務績效更加不良  投資產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能  現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 有產能漸增  營業績效仍有限</a:t>
            </a:r>
            <a:endParaRPr lang="zh-TW" altLang="en-US" sz="2400">
              <a:solidFill>
                <a:schemeClr val="hlink"/>
              </a:solidFill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80000"/>
              </a:lnSpc>
            </a:pPr>
            <a:endParaRPr lang="zh-TW" altLang="en-US" sz="200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 defTabSz="762000">
              <a:lnSpc>
                <a:spcPct val="110000"/>
              </a:lnSpc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警訊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光榮的歷史應會持續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保守為要，不宜過度擴充</a:t>
            </a: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對策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需求之前，盡速擴充產能</a:t>
            </a:r>
            <a:b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　減緩成長速度　</a:t>
            </a: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368300" y="1073150"/>
            <a:ext cx="990600" cy="3968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5848" name="Text Box 14"/>
          <p:cNvSpPr txBox="1">
            <a:spLocks noChangeArrowheads="1"/>
          </p:cNvSpPr>
          <p:nvPr/>
        </p:nvSpPr>
        <p:spPr bwMode="auto">
          <a:xfrm>
            <a:off x="4343400" y="1143000"/>
            <a:ext cx="501650" cy="1550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績效標準</a:t>
            </a:r>
          </a:p>
        </p:txBody>
      </p:sp>
      <p:sp>
        <p:nvSpPr>
          <p:cNvPr id="35849" name="Oval 15"/>
          <p:cNvSpPr>
            <a:spLocks noChangeArrowheads="1"/>
          </p:cNvSpPr>
          <p:nvPr/>
        </p:nvSpPr>
        <p:spPr bwMode="auto">
          <a:xfrm>
            <a:off x="895350" y="1447800"/>
            <a:ext cx="1409700" cy="1219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0" name="Oval 16"/>
          <p:cNvSpPr>
            <a:spLocks noChangeArrowheads="1"/>
          </p:cNvSpPr>
          <p:nvPr/>
        </p:nvSpPr>
        <p:spPr bwMode="auto">
          <a:xfrm>
            <a:off x="2590800" y="1295400"/>
            <a:ext cx="1371600" cy="1219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1" name="Oval 17"/>
          <p:cNvSpPr>
            <a:spLocks noChangeArrowheads="1"/>
          </p:cNvSpPr>
          <p:nvPr/>
        </p:nvSpPr>
        <p:spPr bwMode="auto">
          <a:xfrm>
            <a:off x="1524000" y="2590800"/>
            <a:ext cx="2590800" cy="13938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2" name="Text Box 18"/>
          <p:cNvSpPr txBox="1">
            <a:spLocks noChangeArrowheads="1"/>
          </p:cNvSpPr>
          <p:nvPr/>
        </p:nvSpPr>
        <p:spPr bwMode="auto">
          <a:xfrm>
            <a:off x="266700" y="1657350"/>
            <a:ext cx="952500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成長行動</a:t>
            </a:r>
          </a:p>
        </p:txBody>
      </p:sp>
      <p:sp>
        <p:nvSpPr>
          <p:cNvPr id="35853" name="Text Box 19"/>
          <p:cNvSpPr txBox="1">
            <a:spLocks noChangeArrowheads="1"/>
          </p:cNvSpPr>
          <p:nvPr/>
        </p:nvSpPr>
        <p:spPr bwMode="auto">
          <a:xfrm>
            <a:off x="1752600" y="1676400"/>
            <a:ext cx="12192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市場需求</a:t>
            </a:r>
          </a:p>
        </p:txBody>
      </p:sp>
      <p:sp>
        <p:nvSpPr>
          <p:cNvPr id="35854" name="Text Box 20"/>
          <p:cNvSpPr txBox="1">
            <a:spLocks noChangeArrowheads="1"/>
          </p:cNvSpPr>
          <p:nvPr/>
        </p:nvSpPr>
        <p:spPr bwMode="auto">
          <a:xfrm>
            <a:off x="2895600" y="2286000"/>
            <a:ext cx="131445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服務績效</a:t>
            </a:r>
          </a:p>
        </p:txBody>
      </p:sp>
      <p:sp>
        <p:nvSpPr>
          <p:cNvPr id="35855" name="Text Box 21"/>
          <p:cNvSpPr txBox="1">
            <a:spLocks noChangeArrowheads="1"/>
          </p:cNvSpPr>
          <p:nvPr/>
        </p:nvSpPr>
        <p:spPr bwMode="auto">
          <a:xfrm>
            <a:off x="609600" y="2743200"/>
            <a:ext cx="16764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現有產能</a:t>
            </a:r>
          </a:p>
        </p:txBody>
      </p:sp>
      <p:sp>
        <p:nvSpPr>
          <p:cNvPr id="35856" name="Text Box 22"/>
          <p:cNvSpPr txBox="1">
            <a:spLocks noChangeArrowheads="1"/>
          </p:cNvSpPr>
          <p:nvPr/>
        </p:nvSpPr>
        <p:spPr bwMode="auto">
          <a:xfrm>
            <a:off x="1752600" y="3810000"/>
            <a:ext cx="179546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產能投資</a:t>
            </a:r>
          </a:p>
        </p:txBody>
      </p:sp>
      <p:sp>
        <p:nvSpPr>
          <p:cNvPr id="35857" name="Text Box 23"/>
          <p:cNvSpPr txBox="1">
            <a:spLocks noChangeArrowheads="1"/>
          </p:cNvSpPr>
          <p:nvPr/>
        </p:nvSpPr>
        <p:spPr bwMode="auto">
          <a:xfrm>
            <a:off x="3003550" y="3121025"/>
            <a:ext cx="16891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投資需求</a:t>
            </a:r>
          </a:p>
        </p:txBody>
      </p:sp>
      <p:sp>
        <p:nvSpPr>
          <p:cNvPr id="35858" name="Line 24"/>
          <p:cNvSpPr>
            <a:spLocks noChangeShapeType="1"/>
          </p:cNvSpPr>
          <p:nvPr/>
        </p:nvSpPr>
        <p:spPr bwMode="auto">
          <a:xfrm flipH="1">
            <a:off x="4171950" y="2743200"/>
            <a:ext cx="342900" cy="422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590800" y="2209800"/>
            <a:ext cx="228600" cy="195263"/>
            <a:chOff x="6576" y="1920"/>
            <a:chExt cx="152" cy="140"/>
          </a:xfrm>
        </p:grpSpPr>
        <p:sp>
          <p:nvSpPr>
            <p:cNvPr id="35909" name="Oval 26"/>
            <p:cNvSpPr>
              <a:spLocks noChangeArrowheads="1"/>
            </p:cNvSpPr>
            <p:nvPr/>
          </p:nvSpPr>
          <p:spPr bwMode="auto">
            <a:xfrm>
              <a:off x="6576" y="1920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0" name="Line 27"/>
            <p:cNvSpPr>
              <a:spLocks noChangeShapeType="1"/>
            </p:cNvSpPr>
            <p:nvPr/>
          </p:nvSpPr>
          <p:spPr bwMode="auto">
            <a:xfrm rot="-5400000">
              <a:off x="6656" y="1912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5860" name="Line 28"/>
          <p:cNvSpPr>
            <a:spLocks noChangeShapeType="1"/>
          </p:cNvSpPr>
          <p:nvPr/>
        </p:nvSpPr>
        <p:spPr bwMode="auto">
          <a:xfrm rot="-4913708">
            <a:off x="2856706" y="2553494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1" name="Line 29"/>
          <p:cNvSpPr>
            <a:spLocks noChangeShapeType="1"/>
          </p:cNvSpPr>
          <p:nvPr/>
        </p:nvSpPr>
        <p:spPr bwMode="auto">
          <a:xfrm rot="-1587149">
            <a:off x="4038600" y="3048000"/>
            <a:ext cx="1588" cy="69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2" name="Line 30"/>
          <p:cNvSpPr>
            <a:spLocks noChangeShapeType="1"/>
          </p:cNvSpPr>
          <p:nvPr/>
        </p:nvSpPr>
        <p:spPr bwMode="auto">
          <a:xfrm rot="20211438" flipH="1">
            <a:off x="2057400" y="1676400"/>
            <a:ext cx="28575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3" name="Line 31"/>
          <p:cNvSpPr>
            <a:spLocks noChangeShapeType="1"/>
          </p:cNvSpPr>
          <p:nvPr/>
        </p:nvSpPr>
        <p:spPr bwMode="auto">
          <a:xfrm rot="7985217">
            <a:off x="1027906" y="2324894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4" name="Line 32"/>
          <p:cNvSpPr>
            <a:spLocks noChangeShapeType="1"/>
          </p:cNvSpPr>
          <p:nvPr/>
        </p:nvSpPr>
        <p:spPr bwMode="auto">
          <a:xfrm rot="4044453">
            <a:off x="3542506" y="3848894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5" name="Line 33"/>
          <p:cNvSpPr>
            <a:spLocks noChangeShapeType="1"/>
          </p:cNvSpPr>
          <p:nvPr/>
        </p:nvSpPr>
        <p:spPr bwMode="auto">
          <a:xfrm rot="10217047">
            <a:off x="1524000" y="3124200"/>
            <a:ext cx="1588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6" name="Line 34"/>
          <p:cNvSpPr>
            <a:spLocks noChangeShapeType="1"/>
          </p:cNvSpPr>
          <p:nvPr/>
        </p:nvSpPr>
        <p:spPr bwMode="auto">
          <a:xfrm rot="3395277">
            <a:off x="2549525" y="1641475"/>
            <a:ext cx="1588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7" name="Line 35"/>
          <p:cNvSpPr>
            <a:spLocks noChangeShapeType="1"/>
          </p:cNvSpPr>
          <p:nvPr/>
        </p:nvSpPr>
        <p:spPr bwMode="auto">
          <a:xfrm rot="-2673219">
            <a:off x="2895600" y="2438400"/>
            <a:ext cx="1588" cy="69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581400" y="2819400"/>
            <a:ext cx="200025" cy="169863"/>
            <a:chOff x="6576" y="1920"/>
            <a:chExt cx="152" cy="140"/>
          </a:xfrm>
        </p:grpSpPr>
        <p:sp>
          <p:nvSpPr>
            <p:cNvPr id="35907" name="Oval 37"/>
            <p:cNvSpPr>
              <a:spLocks noChangeArrowheads="1"/>
            </p:cNvSpPr>
            <p:nvPr/>
          </p:nvSpPr>
          <p:spPr bwMode="auto">
            <a:xfrm>
              <a:off x="6576" y="1920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8" name="Line 38"/>
            <p:cNvSpPr>
              <a:spLocks noChangeShapeType="1"/>
            </p:cNvSpPr>
            <p:nvPr/>
          </p:nvSpPr>
          <p:spPr bwMode="auto">
            <a:xfrm rot="-5400000">
              <a:off x="6656" y="1912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638550" y="3676650"/>
            <a:ext cx="196850" cy="184150"/>
            <a:chOff x="3744" y="1056"/>
            <a:chExt cx="192" cy="192"/>
          </a:xfrm>
        </p:grpSpPr>
        <p:sp>
          <p:nvSpPr>
            <p:cNvPr id="35904" name="Oval 40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5" name="Line 41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6" name="Line 42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43200" y="1295400"/>
            <a:ext cx="228600" cy="212725"/>
            <a:chOff x="3744" y="1056"/>
            <a:chExt cx="192" cy="192"/>
          </a:xfrm>
        </p:grpSpPr>
        <p:sp>
          <p:nvSpPr>
            <p:cNvPr id="35901" name="Oval 44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2" name="Line 45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3" name="Line 46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1543050" y="3448050"/>
            <a:ext cx="190500" cy="176213"/>
            <a:chOff x="3744" y="1056"/>
            <a:chExt cx="192" cy="192"/>
          </a:xfrm>
        </p:grpSpPr>
        <p:sp>
          <p:nvSpPr>
            <p:cNvPr id="35898" name="Oval 4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9" name="Line 4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0" name="Line 5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428750" y="2400300"/>
            <a:ext cx="228600" cy="212725"/>
            <a:chOff x="3744" y="1056"/>
            <a:chExt cx="192" cy="192"/>
          </a:xfrm>
        </p:grpSpPr>
        <p:sp>
          <p:nvSpPr>
            <p:cNvPr id="35895" name="Oval 52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6" name="Line 53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7" name="Line 54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1676400" y="1371600"/>
            <a:ext cx="228600" cy="212725"/>
            <a:chOff x="3744" y="1056"/>
            <a:chExt cx="192" cy="192"/>
          </a:xfrm>
        </p:grpSpPr>
        <p:sp>
          <p:nvSpPr>
            <p:cNvPr id="35892" name="Oval 56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3" name="Line 57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4" name="Line 58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35842" name="Object 59"/>
          <p:cNvGraphicFramePr>
            <a:graphicFrameLocks noChangeAspect="1"/>
          </p:cNvGraphicFramePr>
          <p:nvPr/>
        </p:nvGraphicFramePr>
        <p:xfrm>
          <a:off x="1600200" y="3657600"/>
          <a:ext cx="285750" cy="114300"/>
        </p:xfrm>
        <a:graphic>
          <a:graphicData uri="http://schemas.openxmlformats.org/presentationml/2006/ole">
            <p:oleObj spid="_x0000_s7170" name="點陣圖影像" r:id="rId3" imgW="285866" imgH="114467" progId="PBrush">
              <p:embed/>
            </p:oleObj>
          </a:graphicData>
        </a:graphic>
      </p:graphicFrame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2514600" y="2667000"/>
            <a:ext cx="196850" cy="184150"/>
            <a:chOff x="3744" y="1056"/>
            <a:chExt cx="192" cy="192"/>
          </a:xfrm>
        </p:grpSpPr>
        <p:sp>
          <p:nvSpPr>
            <p:cNvPr id="35889" name="Oval 61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0" name="Line 62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1" name="Line 63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4400550" y="2876550"/>
            <a:ext cx="196850" cy="184150"/>
            <a:chOff x="3744" y="1056"/>
            <a:chExt cx="192" cy="192"/>
          </a:xfrm>
        </p:grpSpPr>
        <p:sp>
          <p:nvSpPr>
            <p:cNvPr id="35886" name="Oval 65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7" name="Line 66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8" name="Line 67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" name="Group 68"/>
          <p:cNvGrpSpPr>
            <a:grpSpLocks/>
          </p:cNvGrpSpPr>
          <p:nvPr/>
        </p:nvGrpSpPr>
        <p:grpSpPr bwMode="auto">
          <a:xfrm>
            <a:off x="1295400" y="1828800"/>
            <a:ext cx="393700" cy="330200"/>
            <a:chOff x="1584" y="2064"/>
            <a:chExt cx="248" cy="208"/>
          </a:xfrm>
        </p:grpSpPr>
        <p:sp>
          <p:nvSpPr>
            <p:cNvPr id="35883" name="Line 69"/>
            <p:cNvSpPr>
              <a:spLocks noChangeShapeType="1"/>
            </p:cNvSpPr>
            <p:nvPr/>
          </p:nvSpPr>
          <p:spPr bwMode="auto">
            <a:xfrm flipH="1">
              <a:off x="1680" y="2112"/>
              <a:ext cx="0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4" name="Line 70"/>
            <p:cNvSpPr>
              <a:spLocks noChangeShapeType="1"/>
            </p:cNvSpPr>
            <p:nvPr/>
          </p:nvSpPr>
          <p:spPr bwMode="auto">
            <a:xfrm rot="5400000" flipH="1">
              <a:off x="1704" y="2088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5" name="Freeform 71"/>
            <p:cNvSpPr>
              <a:spLocks/>
            </p:cNvSpPr>
            <p:nvPr/>
          </p:nvSpPr>
          <p:spPr bwMode="auto">
            <a:xfrm>
              <a:off x="1584" y="2064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3" name="Group 72"/>
          <p:cNvGrpSpPr>
            <a:grpSpLocks/>
          </p:cNvGrpSpPr>
          <p:nvPr/>
        </p:nvGrpSpPr>
        <p:grpSpPr bwMode="auto">
          <a:xfrm>
            <a:off x="3200400" y="1752600"/>
            <a:ext cx="381000" cy="330200"/>
            <a:chOff x="1104" y="1104"/>
            <a:chExt cx="240" cy="208"/>
          </a:xfrm>
        </p:grpSpPr>
        <p:sp>
          <p:nvSpPr>
            <p:cNvPr id="35881" name="Line 73"/>
            <p:cNvSpPr>
              <a:spLocks noChangeShapeType="1"/>
            </p:cNvSpPr>
            <p:nvPr/>
          </p:nvSpPr>
          <p:spPr bwMode="auto">
            <a:xfrm rot="-5400000">
              <a:off x="1246" y="1184"/>
              <a:ext cx="0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2" name="Freeform 74"/>
            <p:cNvSpPr>
              <a:spLocks/>
            </p:cNvSpPr>
            <p:nvPr/>
          </p:nvSpPr>
          <p:spPr bwMode="auto">
            <a:xfrm>
              <a:off x="1104" y="1104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2286000" y="3200400"/>
            <a:ext cx="393700" cy="330200"/>
            <a:chOff x="2160" y="1632"/>
            <a:chExt cx="248" cy="208"/>
          </a:xfrm>
        </p:grpSpPr>
        <p:sp>
          <p:nvSpPr>
            <p:cNvPr id="35879" name="Line 76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0" name="Freeform 77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649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94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2DB4B-2881-4F83-A148-1889F268825E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系統基模十：</a:t>
            </a:r>
            <a:r>
              <a:rPr lang="zh-TW" altLang="en-US" sz="3200" smtClean="0">
                <a:solidFill>
                  <a:schemeClr val="tx1"/>
                </a:solidFill>
              </a:rPr>
              <a:t>意外的敵人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4950" y="4724400"/>
            <a:ext cx="4832350" cy="1477963"/>
            <a:chOff x="148" y="2894"/>
            <a:chExt cx="3044" cy="1216"/>
          </a:xfrm>
        </p:grpSpPr>
        <p:sp>
          <p:nvSpPr>
            <p:cNvPr id="494689" name="Text Box 4"/>
            <p:cNvSpPr txBox="1">
              <a:spLocks noChangeArrowheads="1"/>
            </p:cNvSpPr>
            <p:nvPr/>
          </p:nvSpPr>
          <p:spPr bwMode="auto">
            <a:xfrm>
              <a:off x="148" y="2894"/>
              <a:ext cx="2300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28" y="2928"/>
              <a:ext cx="2664" cy="1182"/>
              <a:chOff x="528" y="2928"/>
              <a:chExt cx="2664" cy="1182"/>
            </a:xfrm>
          </p:grpSpPr>
          <p:sp>
            <p:nvSpPr>
              <p:cNvPr id="494691" name="Text Box 6"/>
              <p:cNvSpPr txBox="1">
                <a:spLocks noChangeArrowheads="1"/>
              </p:cNvSpPr>
              <p:nvPr/>
            </p:nvSpPr>
            <p:spPr bwMode="auto">
              <a:xfrm>
                <a:off x="2280" y="3783"/>
                <a:ext cx="912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時間</a:t>
                </a:r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528" y="2928"/>
                <a:ext cx="2592" cy="1127"/>
                <a:chOff x="564" y="2857"/>
                <a:chExt cx="2592" cy="1127"/>
              </a:xfrm>
            </p:grpSpPr>
            <p:sp>
              <p:nvSpPr>
                <p:cNvPr id="494694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576" y="3168"/>
                  <a:ext cx="0" cy="8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95" name="Line 9"/>
                <p:cNvSpPr>
                  <a:spLocks noChangeShapeType="1"/>
                </p:cNvSpPr>
                <p:nvPr/>
              </p:nvSpPr>
              <p:spPr bwMode="auto">
                <a:xfrm>
                  <a:off x="564" y="398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96" name="Freeform 10"/>
                <p:cNvSpPr>
                  <a:spLocks/>
                </p:cNvSpPr>
                <p:nvPr/>
              </p:nvSpPr>
              <p:spPr bwMode="auto">
                <a:xfrm>
                  <a:off x="564" y="2857"/>
                  <a:ext cx="2496" cy="1046"/>
                </a:xfrm>
                <a:custGeom>
                  <a:avLst/>
                  <a:gdLst>
                    <a:gd name="T0" fmla="*/ 0 w 2496"/>
                    <a:gd name="T1" fmla="*/ 616 h 1248"/>
                    <a:gd name="T2" fmla="*/ 1776 w 2496"/>
                    <a:gd name="T3" fmla="*/ 497 h 1248"/>
                    <a:gd name="T4" fmla="*/ 2496 w 2496"/>
                    <a:gd name="T5" fmla="*/ 0 h 1248"/>
                    <a:gd name="T6" fmla="*/ 0 60000 65536"/>
                    <a:gd name="T7" fmla="*/ 0 60000 65536"/>
                    <a:gd name="T8" fmla="*/ 0 60000 65536"/>
                    <a:gd name="T9" fmla="*/ 0 w 2496"/>
                    <a:gd name="T10" fmla="*/ 0 h 1248"/>
                    <a:gd name="T11" fmla="*/ 2496 w 2496"/>
                    <a:gd name="T12" fmla="*/ 1248 h 12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96" h="1248">
                      <a:moveTo>
                        <a:pt x="0" y="1248"/>
                      </a:moveTo>
                      <a:cubicBezTo>
                        <a:pt x="680" y="1232"/>
                        <a:pt x="1360" y="1216"/>
                        <a:pt x="1776" y="1008"/>
                      </a:cubicBezTo>
                      <a:cubicBezTo>
                        <a:pt x="2192" y="800"/>
                        <a:pt x="2344" y="400"/>
                        <a:pt x="2496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4693" name="Text Box 11"/>
              <p:cNvSpPr txBox="1">
                <a:spLocks noChangeArrowheads="1"/>
              </p:cNvSpPr>
              <p:nvPr/>
            </p:nvSpPr>
            <p:spPr bwMode="auto">
              <a:xfrm>
                <a:off x="954" y="3506"/>
                <a:ext cx="155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對策總量</a:t>
                </a:r>
              </a:p>
            </p:txBody>
          </p:sp>
        </p:grpSp>
      </p:grpSp>
      <p:sp>
        <p:nvSpPr>
          <p:cNvPr id="765964" name="Text Box 12"/>
          <p:cNvSpPr txBox="1">
            <a:spLocks noChangeArrowheads="1"/>
          </p:cNvSpPr>
          <p:nvPr/>
        </p:nvSpPr>
        <p:spPr bwMode="auto">
          <a:xfrm>
            <a:off x="5867400" y="1187450"/>
            <a:ext cx="3124200" cy="567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 A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對策  利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  A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成功 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不利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  B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不成功  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對策  不利</a:t>
            </a:r>
            <a:r>
              <a:rPr lang="en-US" altLang="zh-TW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  A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不成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功 </a:t>
            </a:r>
          </a:p>
          <a:p>
            <a:pPr defTabSz="762000"/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#5 A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多對策  利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  A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成功 </a:t>
            </a:r>
          </a:p>
          <a:p>
            <a:pPr defTabSz="762000"/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不利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  B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不成功  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多對策  不利</a:t>
            </a:r>
            <a:r>
              <a:rPr lang="en-US" altLang="zh-TW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  A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不</a:t>
            </a:r>
          </a:p>
          <a:p>
            <a:pPr defTabSz="762000"/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 成功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</a:t>
            </a:r>
            <a:endParaRPr lang="zh-TW" altLang="en-US" sz="2000">
              <a:latin typeface="標楷體" pitchFamily="65" charset="-120"/>
              <a:ea typeface="標楷體" pitchFamily="65" charset="-120"/>
            </a:endParaRP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警訊：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可疑夥伴背叛帶來麻煩</a:t>
            </a:r>
          </a:p>
          <a:p>
            <a:pPr defTabSz="7620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對策：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對方目標納入己方決策</a:t>
            </a:r>
            <a:b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　採取互利行動尋求雙贏</a:t>
            </a:r>
          </a:p>
          <a:p>
            <a:pPr defTabSz="7620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</a:t>
            </a: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04800" y="1219200"/>
            <a:ext cx="5410200" cy="3343275"/>
            <a:chOff x="192" y="768"/>
            <a:chExt cx="3408" cy="2106"/>
          </a:xfrm>
        </p:grpSpPr>
        <p:sp>
          <p:nvSpPr>
            <p:cNvPr id="494600" name="Text Box 14"/>
            <p:cNvSpPr txBox="1">
              <a:spLocks noChangeArrowheads="1"/>
            </p:cNvSpPr>
            <p:nvPr/>
          </p:nvSpPr>
          <p:spPr bwMode="auto">
            <a:xfrm>
              <a:off x="256" y="1021"/>
              <a:ext cx="672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結構：</a:t>
              </a:r>
            </a:p>
          </p:txBody>
        </p:sp>
        <p:sp>
          <p:nvSpPr>
            <p:cNvPr id="494601" name="Text Box 15"/>
            <p:cNvSpPr txBox="1">
              <a:spLocks noChangeArrowheads="1"/>
            </p:cNvSpPr>
            <p:nvPr/>
          </p:nvSpPr>
          <p:spPr bwMode="auto">
            <a:xfrm>
              <a:off x="1526" y="768"/>
              <a:ext cx="720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Ａ利Ｂ</a:t>
              </a:r>
            </a:p>
          </p:txBody>
        </p:sp>
        <p:sp>
          <p:nvSpPr>
            <p:cNvPr id="494602" name="Line 16"/>
            <p:cNvSpPr>
              <a:spLocks noChangeShapeType="1"/>
            </p:cNvSpPr>
            <p:nvPr/>
          </p:nvSpPr>
          <p:spPr bwMode="auto">
            <a:xfrm rot="3216483">
              <a:off x="487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494603" name="AutoShape 17"/>
            <p:cNvCxnSpPr>
              <a:cxnSpLocks noChangeShapeType="1"/>
              <a:stCxn id="494682" idx="3"/>
              <a:endCxn id="494680" idx="3"/>
            </p:cNvCxnSpPr>
            <p:nvPr/>
          </p:nvCxnSpPr>
          <p:spPr bwMode="auto">
            <a:xfrm>
              <a:off x="3080" y="1475"/>
              <a:ext cx="1" cy="879"/>
            </a:xfrm>
            <a:prstGeom prst="curvedConnector3">
              <a:avLst>
                <a:gd name="adj1" fmla="val 1440000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04" name="AutoShape 18"/>
            <p:cNvCxnSpPr>
              <a:cxnSpLocks noChangeShapeType="1"/>
              <a:stCxn id="494617" idx="0"/>
              <a:endCxn id="494680" idx="1"/>
            </p:cNvCxnSpPr>
            <p:nvPr/>
          </p:nvCxnSpPr>
          <p:spPr bwMode="auto">
            <a:xfrm flipH="1">
              <a:off x="2348" y="1595"/>
              <a:ext cx="10" cy="759"/>
            </a:xfrm>
            <a:prstGeom prst="curvedConnector3">
              <a:avLst>
                <a:gd name="adj1" fmla="val 17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94605" name="AutoShape 19"/>
            <p:cNvCxnSpPr>
              <a:cxnSpLocks noChangeShapeType="1"/>
              <a:stCxn id="494679" idx="1"/>
              <a:endCxn id="494681" idx="1"/>
            </p:cNvCxnSpPr>
            <p:nvPr/>
          </p:nvCxnSpPr>
          <p:spPr bwMode="auto">
            <a:xfrm rot="10800000" flipH="1">
              <a:off x="644" y="1471"/>
              <a:ext cx="1" cy="883"/>
            </a:xfrm>
            <a:prstGeom prst="curvedConnector3">
              <a:avLst>
                <a:gd name="adj1" fmla="val -1440000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06" name="AutoShape 20"/>
            <p:cNvCxnSpPr>
              <a:cxnSpLocks noChangeShapeType="1"/>
            </p:cNvCxnSpPr>
            <p:nvPr/>
          </p:nvCxnSpPr>
          <p:spPr bwMode="auto">
            <a:xfrm flipH="1">
              <a:off x="1104" y="1335"/>
              <a:ext cx="12" cy="1014"/>
            </a:xfrm>
            <a:prstGeom prst="curvedConnector3">
              <a:avLst>
                <a:gd name="adj1" fmla="val -385833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94607" name="Line 21"/>
            <p:cNvSpPr>
              <a:spLocks noChangeShapeType="1"/>
            </p:cNvSpPr>
            <p:nvPr/>
          </p:nvSpPr>
          <p:spPr bwMode="auto">
            <a:xfrm flipV="1">
              <a:off x="1392" y="1456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494608" name="AutoShape 22"/>
            <p:cNvCxnSpPr>
              <a:cxnSpLocks noChangeShapeType="1"/>
              <a:stCxn id="494680" idx="1"/>
              <a:endCxn id="494679" idx="3"/>
            </p:cNvCxnSpPr>
            <p:nvPr/>
          </p:nvCxnSpPr>
          <p:spPr bwMode="auto">
            <a:xfrm rot="10800000">
              <a:off x="1364" y="2354"/>
              <a:ext cx="984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94609" name="Line 23"/>
            <p:cNvSpPr>
              <a:spLocks noChangeShapeType="1"/>
            </p:cNvSpPr>
            <p:nvPr/>
          </p:nvSpPr>
          <p:spPr bwMode="auto">
            <a:xfrm rot="753809">
              <a:off x="3227" y="1731"/>
              <a:ext cx="1" cy="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196" y="1789"/>
              <a:ext cx="3402" cy="258"/>
              <a:chOff x="196" y="1445"/>
              <a:chExt cx="3402" cy="305"/>
            </a:xfrm>
          </p:grpSpPr>
          <p:sp>
            <p:nvSpPr>
              <p:cNvPr id="494687" name="Text Box 25"/>
              <p:cNvSpPr txBox="1">
                <a:spLocks noChangeArrowheads="1"/>
              </p:cNvSpPr>
              <p:nvPr/>
            </p:nvSpPr>
            <p:spPr bwMode="auto">
              <a:xfrm>
                <a:off x="2880" y="1445"/>
                <a:ext cx="718" cy="30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Ｂ成功</a:t>
                </a:r>
              </a:p>
            </p:txBody>
          </p:sp>
          <p:sp>
            <p:nvSpPr>
              <p:cNvPr id="494688" name="Text Box 26"/>
              <p:cNvSpPr txBox="1">
                <a:spLocks noChangeArrowheads="1"/>
              </p:cNvSpPr>
              <p:nvPr/>
            </p:nvSpPr>
            <p:spPr bwMode="auto">
              <a:xfrm>
                <a:off x="196" y="1445"/>
                <a:ext cx="716" cy="30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/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Ａ成功</a:t>
                </a: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408" y="1867"/>
              <a:ext cx="144" cy="118"/>
              <a:chOff x="1324" y="1633"/>
              <a:chExt cx="144" cy="140"/>
            </a:xfrm>
          </p:grpSpPr>
          <p:sp>
            <p:nvSpPr>
              <p:cNvPr id="494685" name="Oval 28"/>
              <p:cNvSpPr>
                <a:spLocks noChangeArrowheads="1"/>
              </p:cNvSpPr>
              <p:nvPr/>
            </p:nvSpPr>
            <p:spPr bwMode="auto">
              <a:xfrm>
                <a:off x="132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86" name="Line 29"/>
              <p:cNvSpPr>
                <a:spLocks noChangeShapeType="1"/>
              </p:cNvSpPr>
              <p:nvPr/>
            </p:nvSpPr>
            <p:spPr bwMode="auto">
              <a:xfrm rot="-5400000">
                <a:off x="139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2064" y="1872"/>
              <a:ext cx="144" cy="118"/>
              <a:chOff x="2044" y="1633"/>
              <a:chExt cx="144" cy="140"/>
            </a:xfrm>
          </p:grpSpPr>
          <p:sp>
            <p:nvSpPr>
              <p:cNvPr id="494683" name="Oval 31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84" name="Line 32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644" y="1347"/>
              <a:ext cx="2436" cy="249"/>
              <a:chOff x="644" y="1070"/>
              <a:chExt cx="2436" cy="296"/>
            </a:xfrm>
          </p:grpSpPr>
          <p:sp>
            <p:nvSpPr>
              <p:cNvPr id="494681" name="Text Box 34"/>
              <p:cNvSpPr txBox="1">
                <a:spLocks noChangeArrowheads="1"/>
              </p:cNvSpPr>
              <p:nvPr/>
            </p:nvSpPr>
            <p:spPr bwMode="auto">
              <a:xfrm>
                <a:off x="644" y="1070"/>
                <a:ext cx="762" cy="2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Ａ對策</a:t>
                </a:r>
              </a:p>
            </p:txBody>
          </p:sp>
          <p:sp>
            <p:nvSpPr>
              <p:cNvPr id="494682" name="Text Box 35"/>
              <p:cNvSpPr txBox="1">
                <a:spLocks noChangeArrowheads="1"/>
              </p:cNvSpPr>
              <p:nvPr/>
            </p:nvSpPr>
            <p:spPr bwMode="auto">
              <a:xfrm>
                <a:off x="2360" y="1078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不利Ｂ</a:t>
                </a:r>
              </a:p>
            </p:txBody>
          </p:sp>
        </p:grpSp>
        <p:grpSp>
          <p:nvGrpSpPr>
            <p:cNvPr id="10" name="Group 36"/>
            <p:cNvGrpSpPr>
              <a:grpSpLocks/>
            </p:cNvGrpSpPr>
            <p:nvPr/>
          </p:nvGrpSpPr>
          <p:grpSpPr bwMode="auto">
            <a:xfrm>
              <a:off x="644" y="2246"/>
              <a:ext cx="2436" cy="258"/>
              <a:chOff x="644" y="2176"/>
              <a:chExt cx="2436" cy="306"/>
            </a:xfrm>
          </p:grpSpPr>
          <p:sp>
            <p:nvSpPr>
              <p:cNvPr id="494679" name="Text Box 37"/>
              <p:cNvSpPr txBox="1">
                <a:spLocks noChangeArrowheads="1"/>
              </p:cNvSpPr>
              <p:nvPr/>
            </p:nvSpPr>
            <p:spPr bwMode="auto">
              <a:xfrm>
                <a:off x="644" y="2176"/>
                <a:ext cx="720" cy="30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/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不利Ａ</a:t>
                </a:r>
              </a:p>
            </p:txBody>
          </p:sp>
          <p:sp>
            <p:nvSpPr>
              <p:cNvPr id="494680" name="Text Box 38"/>
              <p:cNvSpPr txBox="1">
                <a:spLocks noChangeArrowheads="1"/>
              </p:cNvSpPr>
              <p:nvPr/>
            </p:nvSpPr>
            <p:spPr bwMode="auto">
              <a:xfrm>
                <a:off x="2348" y="2176"/>
                <a:ext cx="732" cy="30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Ｂ對策</a:t>
                </a:r>
              </a:p>
            </p:txBody>
          </p:sp>
        </p:grpSp>
        <p:grpSp>
          <p:nvGrpSpPr>
            <p:cNvPr id="11" name="Group 39"/>
            <p:cNvGrpSpPr>
              <a:grpSpLocks/>
            </p:cNvGrpSpPr>
            <p:nvPr/>
          </p:nvGrpSpPr>
          <p:grpSpPr bwMode="auto">
            <a:xfrm>
              <a:off x="3456" y="2246"/>
              <a:ext cx="144" cy="121"/>
              <a:chOff x="3000" y="2096"/>
              <a:chExt cx="144" cy="144"/>
            </a:xfrm>
          </p:grpSpPr>
          <p:sp>
            <p:nvSpPr>
              <p:cNvPr id="494676" name="Oval 40"/>
              <p:cNvSpPr>
                <a:spLocks noChangeArrowheads="1"/>
              </p:cNvSpPr>
              <p:nvPr/>
            </p:nvSpPr>
            <p:spPr bwMode="auto">
              <a:xfrm>
                <a:off x="3000" y="2096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7" name="Line 41"/>
              <p:cNvSpPr>
                <a:spLocks noChangeShapeType="1"/>
              </p:cNvSpPr>
              <p:nvPr/>
            </p:nvSpPr>
            <p:spPr bwMode="auto">
              <a:xfrm>
                <a:off x="3072" y="209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8" name="Line 42"/>
              <p:cNvSpPr>
                <a:spLocks noChangeShapeType="1"/>
              </p:cNvSpPr>
              <p:nvPr/>
            </p:nvSpPr>
            <p:spPr bwMode="auto">
              <a:xfrm rot="-5400000">
                <a:off x="3072" y="209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4616" name="Line 43"/>
            <p:cNvSpPr>
              <a:spLocks noChangeShapeType="1"/>
            </p:cNvSpPr>
            <p:nvPr/>
          </p:nvSpPr>
          <p:spPr bwMode="auto">
            <a:xfrm rot="3216483">
              <a:off x="1397" y="2186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4617" name="Line 44"/>
            <p:cNvSpPr>
              <a:spLocks noChangeShapeType="1"/>
            </p:cNvSpPr>
            <p:nvPr/>
          </p:nvSpPr>
          <p:spPr bwMode="auto">
            <a:xfrm rot="6680972">
              <a:off x="2301" y="1533"/>
              <a:ext cx="3" cy="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576" y="1632"/>
              <a:ext cx="144" cy="118"/>
              <a:chOff x="2044" y="1633"/>
              <a:chExt cx="144" cy="140"/>
            </a:xfrm>
          </p:grpSpPr>
          <p:sp>
            <p:nvSpPr>
              <p:cNvPr id="494674" name="Oval 46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5" name="Line 47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576" y="2160"/>
              <a:ext cx="144" cy="118"/>
              <a:chOff x="2044" y="1633"/>
              <a:chExt cx="144" cy="140"/>
            </a:xfrm>
          </p:grpSpPr>
          <p:sp>
            <p:nvSpPr>
              <p:cNvPr id="494672" name="Oval 49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3" name="Line 50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4" name="Group 51"/>
            <p:cNvGrpSpPr>
              <a:grpSpLocks/>
            </p:cNvGrpSpPr>
            <p:nvPr/>
          </p:nvGrpSpPr>
          <p:grpSpPr bwMode="auto">
            <a:xfrm>
              <a:off x="2976" y="1584"/>
              <a:ext cx="144" cy="118"/>
              <a:chOff x="2044" y="1633"/>
              <a:chExt cx="144" cy="140"/>
            </a:xfrm>
          </p:grpSpPr>
          <p:sp>
            <p:nvSpPr>
              <p:cNvPr id="494670" name="Oval 52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1" name="Line 53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5" name="Group 54"/>
            <p:cNvGrpSpPr>
              <a:grpSpLocks/>
            </p:cNvGrpSpPr>
            <p:nvPr/>
          </p:nvGrpSpPr>
          <p:grpSpPr bwMode="auto">
            <a:xfrm>
              <a:off x="2976" y="2064"/>
              <a:ext cx="144" cy="118"/>
              <a:chOff x="2044" y="1633"/>
              <a:chExt cx="144" cy="140"/>
            </a:xfrm>
          </p:grpSpPr>
          <p:sp>
            <p:nvSpPr>
              <p:cNvPr id="494668" name="Oval 55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69" name="Line 56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4622" name="Text Box 57"/>
            <p:cNvSpPr txBox="1">
              <a:spLocks noChangeArrowheads="1"/>
            </p:cNvSpPr>
            <p:nvPr/>
          </p:nvSpPr>
          <p:spPr bwMode="auto">
            <a:xfrm>
              <a:off x="1440" y="1132"/>
              <a:ext cx="864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endParaRPr lang="zh-TW" altLang="zh-TW" sz="200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94623" name="Text Box 58"/>
            <p:cNvSpPr txBox="1">
              <a:spLocks noChangeArrowheads="1"/>
            </p:cNvSpPr>
            <p:nvPr/>
          </p:nvSpPr>
          <p:spPr bwMode="auto">
            <a:xfrm>
              <a:off x="1526" y="2618"/>
              <a:ext cx="720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Ｂ利Ａ</a:t>
              </a:r>
            </a:p>
          </p:txBody>
        </p:sp>
        <p:cxnSp>
          <p:nvCxnSpPr>
            <p:cNvPr id="494624" name="AutoShape 59"/>
            <p:cNvCxnSpPr>
              <a:cxnSpLocks noChangeShapeType="1"/>
              <a:stCxn id="494688" idx="1"/>
              <a:endCxn id="494601" idx="1"/>
            </p:cNvCxnSpPr>
            <p:nvPr/>
          </p:nvCxnSpPr>
          <p:spPr bwMode="auto">
            <a:xfrm rot="10800000" flipH="1">
              <a:off x="196" y="876"/>
              <a:ext cx="1330" cy="1021"/>
            </a:xfrm>
            <a:prstGeom prst="curvedConnector3">
              <a:avLst>
                <a:gd name="adj1" fmla="val -1082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25" name="AutoShape 60"/>
            <p:cNvCxnSpPr>
              <a:cxnSpLocks noChangeShapeType="1"/>
              <a:stCxn id="494601" idx="3"/>
              <a:endCxn id="494687" idx="3"/>
            </p:cNvCxnSpPr>
            <p:nvPr/>
          </p:nvCxnSpPr>
          <p:spPr bwMode="auto">
            <a:xfrm>
              <a:off x="2246" y="876"/>
              <a:ext cx="1352" cy="1021"/>
            </a:xfrm>
            <a:prstGeom prst="curvedConnector3">
              <a:avLst>
                <a:gd name="adj1" fmla="val 11065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26" name="AutoShape 61"/>
            <p:cNvCxnSpPr>
              <a:cxnSpLocks noChangeShapeType="1"/>
              <a:stCxn id="494687" idx="3"/>
              <a:endCxn id="494623" idx="3"/>
            </p:cNvCxnSpPr>
            <p:nvPr/>
          </p:nvCxnSpPr>
          <p:spPr bwMode="auto">
            <a:xfrm flipH="1">
              <a:off x="2246" y="1897"/>
              <a:ext cx="1352" cy="829"/>
            </a:xfrm>
            <a:prstGeom prst="curvedConnector3">
              <a:avLst>
                <a:gd name="adj1" fmla="val -1065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27" name="AutoShape 62"/>
            <p:cNvCxnSpPr>
              <a:cxnSpLocks noChangeShapeType="1"/>
              <a:stCxn id="494623" idx="1"/>
              <a:endCxn id="494688" idx="1"/>
            </p:cNvCxnSpPr>
            <p:nvPr/>
          </p:nvCxnSpPr>
          <p:spPr bwMode="auto">
            <a:xfrm rot="10800000">
              <a:off x="196" y="1897"/>
              <a:ext cx="1330" cy="829"/>
            </a:xfrm>
            <a:prstGeom prst="curvedConnector3">
              <a:avLst>
                <a:gd name="adj1" fmla="val 11082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192" y="1462"/>
              <a:ext cx="3408" cy="122"/>
              <a:chOff x="192" y="1207"/>
              <a:chExt cx="3408" cy="144"/>
            </a:xfrm>
          </p:grpSpPr>
          <p:grpSp>
            <p:nvGrpSpPr>
              <p:cNvPr id="17" name="Group 64"/>
              <p:cNvGrpSpPr>
                <a:grpSpLocks/>
              </p:cNvGrpSpPr>
              <p:nvPr/>
            </p:nvGrpSpPr>
            <p:grpSpPr bwMode="auto">
              <a:xfrm>
                <a:off x="1769" y="1207"/>
                <a:ext cx="144" cy="144"/>
                <a:chOff x="1676" y="1036"/>
                <a:chExt cx="144" cy="144"/>
              </a:xfrm>
            </p:grpSpPr>
            <p:sp>
              <p:nvSpPr>
                <p:cNvPr id="494665" name="Oval 65"/>
                <p:cNvSpPr>
                  <a:spLocks noChangeArrowheads="1"/>
                </p:cNvSpPr>
                <p:nvPr/>
              </p:nvSpPr>
              <p:spPr bwMode="auto">
                <a:xfrm>
                  <a:off x="1676" y="103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6" name="Line 66"/>
                <p:cNvSpPr>
                  <a:spLocks noChangeShapeType="1"/>
                </p:cNvSpPr>
                <p:nvPr/>
              </p:nvSpPr>
              <p:spPr bwMode="auto">
                <a:xfrm>
                  <a:off x="1748" y="103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7" name="Line 67"/>
                <p:cNvSpPr>
                  <a:spLocks noChangeShapeType="1"/>
                </p:cNvSpPr>
                <p:nvPr/>
              </p:nvSpPr>
              <p:spPr bwMode="auto">
                <a:xfrm rot="-5400000">
                  <a:off x="1748" y="103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68"/>
              <p:cNvGrpSpPr>
                <a:grpSpLocks/>
              </p:cNvGrpSpPr>
              <p:nvPr/>
            </p:nvGrpSpPr>
            <p:grpSpPr bwMode="auto">
              <a:xfrm>
                <a:off x="192" y="1207"/>
                <a:ext cx="144" cy="144"/>
                <a:chOff x="3000" y="1160"/>
                <a:chExt cx="144" cy="144"/>
              </a:xfrm>
            </p:grpSpPr>
            <p:sp>
              <p:nvSpPr>
                <p:cNvPr id="494662" name="Oval 69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3" name="Line 70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4" name="Line 71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72"/>
              <p:cNvGrpSpPr>
                <a:grpSpLocks/>
              </p:cNvGrpSpPr>
              <p:nvPr/>
            </p:nvGrpSpPr>
            <p:grpSpPr bwMode="auto">
              <a:xfrm>
                <a:off x="3456" y="1207"/>
                <a:ext cx="144" cy="144"/>
                <a:chOff x="3000" y="1160"/>
                <a:chExt cx="144" cy="144"/>
              </a:xfrm>
            </p:grpSpPr>
            <p:sp>
              <p:nvSpPr>
                <p:cNvPr id="494659" name="Oval 73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0" name="Line 74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1" name="Line 75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20" name="Group 76"/>
            <p:cNvGrpSpPr>
              <a:grpSpLocks/>
            </p:cNvGrpSpPr>
            <p:nvPr/>
          </p:nvGrpSpPr>
          <p:grpSpPr bwMode="auto">
            <a:xfrm>
              <a:off x="192" y="2239"/>
              <a:ext cx="3408" cy="121"/>
              <a:chOff x="192" y="2128"/>
              <a:chExt cx="3408" cy="144"/>
            </a:xfrm>
          </p:grpSpPr>
          <p:grpSp>
            <p:nvGrpSpPr>
              <p:cNvPr id="21" name="Group 77"/>
              <p:cNvGrpSpPr>
                <a:grpSpLocks/>
              </p:cNvGrpSpPr>
              <p:nvPr/>
            </p:nvGrpSpPr>
            <p:grpSpPr bwMode="auto">
              <a:xfrm>
                <a:off x="1769" y="2128"/>
                <a:ext cx="144" cy="144"/>
                <a:chOff x="1676" y="2216"/>
                <a:chExt cx="144" cy="144"/>
              </a:xfrm>
            </p:grpSpPr>
            <p:sp>
              <p:nvSpPr>
                <p:cNvPr id="494653" name="Oval 78"/>
                <p:cNvSpPr>
                  <a:spLocks noChangeArrowheads="1"/>
                </p:cNvSpPr>
                <p:nvPr/>
              </p:nvSpPr>
              <p:spPr bwMode="auto">
                <a:xfrm>
                  <a:off x="1676" y="221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4" name="Line 79"/>
                <p:cNvSpPr>
                  <a:spLocks noChangeShapeType="1"/>
                </p:cNvSpPr>
                <p:nvPr/>
              </p:nvSpPr>
              <p:spPr bwMode="auto">
                <a:xfrm>
                  <a:off x="1748" y="221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5" name="Line 80"/>
                <p:cNvSpPr>
                  <a:spLocks noChangeShapeType="1"/>
                </p:cNvSpPr>
                <p:nvPr/>
              </p:nvSpPr>
              <p:spPr bwMode="auto">
                <a:xfrm rot="-5400000">
                  <a:off x="1748" y="221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" name="Group 81"/>
              <p:cNvGrpSpPr>
                <a:grpSpLocks/>
              </p:cNvGrpSpPr>
              <p:nvPr/>
            </p:nvGrpSpPr>
            <p:grpSpPr bwMode="auto">
              <a:xfrm>
                <a:off x="3456" y="2128"/>
                <a:ext cx="144" cy="144"/>
                <a:chOff x="3000" y="1160"/>
                <a:chExt cx="144" cy="144"/>
              </a:xfrm>
            </p:grpSpPr>
            <p:sp>
              <p:nvSpPr>
                <p:cNvPr id="494650" name="Oval 82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1" name="Line 83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2" name="Line 84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3" name="Group 85"/>
              <p:cNvGrpSpPr>
                <a:grpSpLocks/>
              </p:cNvGrpSpPr>
              <p:nvPr/>
            </p:nvGrpSpPr>
            <p:grpSpPr bwMode="auto">
              <a:xfrm>
                <a:off x="192" y="2128"/>
                <a:ext cx="144" cy="144"/>
                <a:chOff x="3000" y="1160"/>
                <a:chExt cx="144" cy="144"/>
              </a:xfrm>
            </p:grpSpPr>
            <p:sp>
              <p:nvSpPr>
                <p:cNvPr id="494647" name="Oval 86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48" name="Line 87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49" name="Line 88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24" name="Group 89"/>
            <p:cNvGrpSpPr>
              <a:grpSpLocks/>
            </p:cNvGrpSpPr>
            <p:nvPr/>
          </p:nvGrpSpPr>
          <p:grpSpPr bwMode="auto">
            <a:xfrm>
              <a:off x="1056" y="1776"/>
              <a:ext cx="248" cy="208"/>
              <a:chOff x="2160" y="1632"/>
              <a:chExt cx="248" cy="208"/>
            </a:xfrm>
          </p:grpSpPr>
          <p:sp>
            <p:nvSpPr>
              <p:cNvPr id="494642" name="Line 90"/>
              <p:cNvSpPr>
                <a:spLocks noChangeShapeType="1"/>
              </p:cNvSpPr>
              <p:nvPr/>
            </p:nvSpPr>
            <p:spPr bwMode="auto">
              <a:xfrm rot="-5400000">
                <a:off x="2283" y="1727"/>
                <a:ext cx="0" cy="11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43" name="Freeform 91"/>
              <p:cNvSpPr>
                <a:spLocks/>
              </p:cNvSpPr>
              <p:nvPr/>
            </p:nvSpPr>
            <p:spPr bwMode="auto">
              <a:xfrm>
                <a:off x="2160" y="1632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25" name="Group 92"/>
            <p:cNvGrpSpPr>
              <a:grpSpLocks/>
            </p:cNvGrpSpPr>
            <p:nvPr/>
          </p:nvGrpSpPr>
          <p:grpSpPr bwMode="auto">
            <a:xfrm>
              <a:off x="2448" y="1824"/>
              <a:ext cx="248" cy="208"/>
              <a:chOff x="2160" y="1632"/>
              <a:chExt cx="248" cy="208"/>
            </a:xfrm>
          </p:grpSpPr>
          <p:sp>
            <p:nvSpPr>
              <p:cNvPr id="494640" name="Line 93"/>
              <p:cNvSpPr>
                <a:spLocks noChangeShapeType="1"/>
              </p:cNvSpPr>
              <p:nvPr/>
            </p:nvSpPr>
            <p:spPr bwMode="auto">
              <a:xfrm rot="-5400000">
                <a:off x="2283" y="1727"/>
                <a:ext cx="0" cy="11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41" name="Freeform 94"/>
              <p:cNvSpPr>
                <a:spLocks/>
              </p:cNvSpPr>
              <p:nvPr/>
            </p:nvSpPr>
            <p:spPr bwMode="auto">
              <a:xfrm>
                <a:off x="2160" y="1632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26" name="Group 95"/>
            <p:cNvGrpSpPr>
              <a:grpSpLocks/>
            </p:cNvGrpSpPr>
            <p:nvPr/>
          </p:nvGrpSpPr>
          <p:grpSpPr bwMode="auto">
            <a:xfrm>
              <a:off x="1680" y="1824"/>
              <a:ext cx="248" cy="208"/>
              <a:chOff x="1584" y="2064"/>
              <a:chExt cx="248" cy="208"/>
            </a:xfrm>
          </p:grpSpPr>
          <p:sp>
            <p:nvSpPr>
              <p:cNvPr id="494637" name="Line 96"/>
              <p:cNvSpPr>
                <a:spLocks noChangeShapeType="1"/>
              </p:cNvSpPr>
              <p:nvPr/>
            </p:nvSpPr>
            <p:spPr bwMode="auto">
              <a:xfrm flipH="1">
                <a:off x="1680" y="2112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8" name="Line 97"/>
              <p:cNvSpPr>
                <a:spLocks noChangeShapeType="1"/>
              </p:cNvSpPr>
              <p:nvPr/>
            </p:nvSpPr>
            <p:spPr bwMode="auto">
              <a:xfrm rot="5400000" flipH="1">
                <a:off x="1704" y="2088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9" name="Freeform 98"/>
              <p:cNvSpPr>
                <a:spLocks/>
              </p:cNvSpPr>
              <p:nvPr/>
            </p:nvSpPr>
            <p:spPr bwMode="auto">
              <a:xfrm>
                <a:off x="1584" y="2064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27" name="Group 99"/>
            <p:cNvGrpSpPr>
              <a:grpSpLocks/>
            </p:cNvGrpSpPr>
            <p:nvPr/>
          </p:nvGrpSpPr>
          <p:grpSpPr bwMode="auto">
            <a:xfrm>
              <a:off x="1728" y="2400"/>
              <a:ext cx="248" cy="208"/>
              <a:chOff x="1584" y="2064"/>
              <a:chExt cx="248" cy="208"/>
            </a:xfrm>
          </p:grpSpPr>
          <p:sp>
            <p:nvSpPr>
              <p:cNvPr id="494634" name="Line 100"/>
              <p:cNvSpPr>
                <a:spLocks noChangeShapeType="1"/>
              </p:cNvSpPr>
              <p:nvPr/>
            </p:nvSpPr>
            <p:spPr bwMode="auto">
              <a:xfrm flipH="1">
                <a:off x="1680" y="2112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5" name="Line 101"/>
              <p:cNvSpPr>
                <a:spLocks noChangeShapeType="1"/>
              </p:cNvSpPr>
              <p:nvPr/>
            </p:nvSpPr>
            <p:spPr bwMode="auto">
              <a:xfrm rot="5400000" flipH="1">
                <a:off x="1704" y="2088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6" name="Freeform 102"/>
              <p:cNvSpPr>
                <a:spLocks/>
              </p:cNvSpPr>
              <p:nvPr/>
            </p:nvSpPr>
            <p:spPr bwMode="auto">
              <a:xfrm>
                <a:off x="1584" y="2064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494599" name="Text Box 103"/>
          <p:cNvSpPr txBox="1">
            <a:spLocks noChangeArrowheads="1"/>
          </p:cNvSpPr>
          <p:nvPr/>
        </p:nvSpPr>
        <p:spPr bwMode="auto">
          <a:xfrm>
            <a:off x="304800" y="5181600"/>
            <a:ext cx="3873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對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策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總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6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4E0F7-B0EB-432F-A926-65BE8EE655C5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1006594" name="Freeform 2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33600" y="1244600"/>
            <a:ext cx="4025900" cy="4864100"/>
            <a:chOff x="1344" y="784"/>
            <a:chExt cx="2536" cy="3064"/>
          </a:xfrm>
        </p:grpSpPr>
        <p:sp>
          <p:nvSpPr>
            <p:cNvPr id="495679" name="Freeform 4"/>
            <p:cNvSpPr>
              <a:spLocks/>
            </p:cNvSpPr>
            <p:nvPr/>
          </p:nvSpPr>
          <p:spPr bwMode="auto">
            <a:xfrm>
              <a:off x="1344" y="784"/>
              <a:ext cx="2536" cy="3064"/>
            </a:xfrm>
            <a:custGeom>
              <a:avLst/>
              <a:gdLst>
                <a:gd name="T0" fmla="*/ 0 w 2536"/>
                <a:gd name="T1" fmla="*/ 944 h 3064"/>
                <a:gd name="T2" fmla="*/ 336 w 2536"/>
                <a:gd name="T3" fmla="*/ 224 h 3064"/>
                <a:gd name="T4" fmla="*/ 864 w 2536"/>
                <a:gd name="T5" fmla="*/ 32 h 3064"/>
                <a:gd name="T6" fmla="*/ 1440 w 2536"/>
                <a:gd name="T7" fmla="*/ 32 h 3064"/>
                <a:gd name="T8" fmla="*/ 1824 w 2536"/>
                <a:gd name="T9" fmla="*/ 128 h 3064"/>
                <a:gd name="T10" fmla="*/ 2064 w 2536"/>
                <a:gd name="T11" fmla="*/ 512 h 3064"/>
                <a:gd name="T12" fmla="*/ 2208 w 2536"/>
                <a:gd name="T13" fmla="*/ 992 h 3064"/>
                <a:gd name="T14" fmla="*/ 2400 w 2536"/>
                <a:gd name="T15" fmla="*/ 1376 h 3064"/>
                <a:gd name="T16" fmla="*/ 2496 w 2536"/>
                <a:gd name="T17" fmla="*/ 1952 h 3064"/>
                <a:gd name="T18" fmla="*/ 2496 w 2536"/>
                <a:gd name="T19" fmla="*/ 2480 h 3064"/>
                <a:gd name="T20" fmla="*/ 2256 w 2536"/>
                <a:gd name="T21" fmla="*/ 2816 h 3064"/>
                <a:gd name="T22" fmla="*/ 1920 w 2536"/>
                <a:gd name="T23" fmla="*/ 3008 h 3064"/>
                <a:gd name="T24" fmla="*/ 1488 w 2536"/>
                <a:gd name="T25" fmla="*/ 3008 h 3064"/>
                <a:gd name="T26" fmla="*/ 672 w 2536"/>
                <a:gd name="T27" fmla="*/ 3056 h 3064"/>
                <a:gd name="T28" fmla="*/ 288 w 2536"/>
                <a:gd name="T29" fmla="*/ 2960 h 3064"/>
                <a:gd name="T30" fmla="*/ 144 w 2536"/>
                <a:gd name="T31" fmla="*/ 2672 h 3064"/>
                <a:gd name="T32" fmla="*/ 144 w 2536"/>
                <a:gd name="T33" fmla="*/ 2336 h 3064"/>
                <a:gd name="T34" fmla="*/ 432 w 2536"/>
                <a:gd name="T35" fmla="*/ 2192 h 3064"/>
                <a:gd name="T36" fmla="*/ 768 w 2536"/>
                <a:gd name="T37" fmla="*/ 2048 h 3064"/>
                <a:gd name="T38" fmla="*/ 624 w 2536"/>
                <a:gd name="T39" fmla="*/ 1952 h 30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36"/>
                <a:gd name="T61" fmla="*/ 0 h 3064"/>
                <a:gd name="T62" fmla="*/ 2536 w 2536"/>
                <a:gd name="T63" fmla="*/ 3064 h 30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36" h="3064">
                  <a:moveTo>
                    <a:pt x="0" y="944"/>
                  </a:moveTo>
                  <a:cubicBezTo>
                    <a:pt x="96" y="660"/>
                    <a:pt x="192" y="376"/>
                    <a:pt x="336" y="224"/>
                  </a:cubicBezTo>
                  <a:cubicBezTo>
                    <a:pt x="480" y="72"/>
                    <a:pt x="680" y="64"/>
                    <a:pt x="864" y="32"/>
                  </a:cubicBezTo>
                  <a:cubicBezTo>
                    <a:pt x="1048" y="0"/>
                    <a:pt x="1280" y="16"/>
                    <a:pt x="1440" y="32"/>
                  </a:cubicBezTo>
                  <a:cubicBezTo>
                    <a:pt x="1600" y="48"/>
                    <a:pt x="1720" y="48"/>
                    <a:pt x="1824" y="128"/>
                  </a:cubicBezTo>
                  <a:cubicBezTo>
                    <a:pt x="1928" y="208"/>
                    <a:pt x="2000" y="368"/>
                    <a:pt x="2064" y="512"/>
                  </a:cubicBezTo>
                  <a:cubicBezTo>
                    <a:pt x="2128" y="656"/>
                    <a:pt x="2152" y="848"/>
                    <a:pt x="2208" y="992"/>
                  </a:cubicBezTo>
                  <a:cubicBezTo>
                    <a:pt x="2264" y="1136"/>
                    <a:pt x="2352" y="1216"/>
                    <a:pt x="2400" y="1376"/>
                  </a:cubicBezTo>
                  <a:cubicBezTo>
                    <a:pt x="2448" y="1536"/>
                    <a:pt x="2480" y="1768"/>
                    <a:pt x="2496" y="1952"/>
                  </a:cubicBezTo>
                  <a:cubicBezTo>
                    <a:pt x="2512" y="2136"/>
                    <a:pt x="2536" y="2336"/>
                    <a:pt x="2496" y="2480"/>
                  </a:cubicBezTo>
                  <a:cubicBezTo>
                    <a:pt x="2456" y="2624"/>
                    <a:pt x="2352" y="2728"/>
                    <a:pt x="2256" y="2816"/>
                  </a:cubicBezTo>
                  <a:cubicBezTo>
                    <a:pt x="2160" y="2904"/>
                    <a:pt x="2048" y="2976"/>
                    <a:pt x="1920" y="3008"/>
                  </a:cubicBezTo>
                  <a:cubicBezTo>
                    <a:pt x="1792" y="3040"/>
                    <a:pt x="1696" y="3000"/>
                    <a:pt x="1488" y="3008"/>
                  </a:cubicBezTo>
                  <a:cubicBezTo>
                    <a:pt x="1280" y="3016"/>
                    <a:pt x="872" y="3064"/>
                    <a:pt x="672" y="3056"/>
                  </a:cubicBezTo>
                  <a:cubicBezTo>
                    <a:pt x="472" y="3048"/>
                    <a:pt x="376" y="3024"/>
                    <a:pt x="288" y="2960"/>
                  </a:cubicBezTo>
                  <a:cubicBezTo>
                    <a:pt x="200" y="2896"/>
                    <a:pt x="168" y="2776"/>
                    <a:pt x="144" y="2672"/>
                  </a:cubicBezTo>
                  <a:cubicBezTo>
                    <a:pt x="120" y="2568"/>
                    <a:pt x="96" y="2416"/>
                    <a:pt x="144" y="2336"/>
                  </a:cubicBezTo>
                  <a:cubicBezTo>
                    <a:pt x="192" y="2256"/>
                    <a:pt x="328" y="2240"/>
                    <a:pt x="432" y="2192"/>
                  </a:cubicBezTo>
                  <a:cubicBezTo>
                    <a:pt x="536" y="2144"/>
                    <a:pt x="736" y="2088"/>
                    <a:pt x="768" y="2048"/>
                  </a:cubicBezTo>
                  <a:cubicBezTo>
                    <a:pt x="800" y="2008"/>
                    <a:pt x="712" y="1980"/>
                    <a:pt x="624" y="1952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80" name="Freeform 5"/>
            <p:cNvSpPr>
              <a:spLocks/>
            </p:cNvSpPr>
            <p:nvPr/>
          </p:nvSpPr>
          <p:spPr bwMode="auto">
            <a:xfrm>
              <a:off x="1488" y="2016"/>
              <a:ext cx="480" cy="720"/>
            </a:xfrm>
            <a:custGeom>
              <a:avLst/>
              <a:gdLst>
                <a:gd name="T0" fmla="*/ 480 w 480"/>
                <a:gd name="T1" fmla="*/ 720 h 720"/>
                <a:gd name="T2" fmla="*/ 144 w 480"/>
                <a:gd name="T3" fmla="*/ 480 h 720"/>
                <a:gd name="T4" fmla="*/ 0 w 480"/>
                <a:gd name="T5" fmla="*/ 0 h 720"/>
                <a:gd name="T6" fmla="*/ 0 60000 65536"/>
                <a:gd name="T7" fmla="*/ 0 60000 65536"/>
                <a:gd name="T8" fmla="*/ 0 60000 65536"/>
                <a:gd name="T9" fmla="*/ 0 w 480"/>
                <a:gd name="T10" fmla="*/ 0 h 720"/>
                <a:gd name="T11" fmla="*/ 480 w 48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720">
                  <a:moveTo>
                    <a:pt x="480" y="720"/>
                  </a:moveTo>
                  <a:cubicBezTo>
                    <a:pt x="352" y="660"/>
                    <a:pt x="224" y="600"/>
                    <a:pt x="144" y="480"/>
                  </a:cubicBezTo>
                  <a:cubicBezTo>
                    <a:pt x="64" y="360"/>
                    <a:pt x="24" y="80"/>
                    <a:pt x="0" y="0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5621" name="Rectangle 6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國民黨改革的</a:t>
            </a:r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系統思考圖</a:t>
            </a:r>
          </a:p>
        </p:txBody>
      </p:sp>
      <p:sp>
        <p:nvSpPr>
          <p:cNvPr id="1006599" name="Text Box 7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1006600" name="Freeform 8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01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1006602" name="Text Box 10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495626" name="Text Box 11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06604" name="Text Box 12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1006605" name="Text Box 13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1006606" name="Text Box 14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改造壓力</a:t>
            </a:r>
          </a:p>
        </p:txBody>
      </p:sp>
      <p:sp>
        <p:nvSpPr>
          <p:cNvPr id="1006607" name="Text Box 15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1006608" name="Text Box 16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1006609" name="Text Box 17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1006610" name="Freeform 18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1" name="Freeform 19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2" name="Freeform 20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3" name="Freeform 21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4" name="Freeform 22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5" name="Freeform 23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6" name="Freeform 24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7" name="Freeform 25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8" name="Freeform 26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9" name="Freeform 27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20" name="Freeform 28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5644" name="Text Box 29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06622" name="Text Box 30"/>
          <p:cNvSpPr txBox="1">
            <a:spLocks noChangeArrowheads="1"/>
          </p:cNvSpPr>
          <p:nvPr/>
        </p:nvSpPr>
        <p:spPr bwMode="auto">
          <a:xfrm>
            <a:off x="6172200" y="1524000"/>
            <a:ext cx="2911475" cy="1687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短期而言，現象解似暫時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解除危機，長期而言，國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民黨與民意卻漸行漸遠，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危機仍愈來愈加深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  止渴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495646" name="Text Box 31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06624" name="Text Box 32"/>
          <p:cNvSpPr txBox="1">
            <a:spLocks noChangeArrowheads="1"/>
          </p:cNvSpPr>
          <p:nvPr/>
        </p:nvSpPr>
        <p:spPr bwMode="auto">
          <a:xfrm>
            <a:off x="6172200" y="3200400"/>
            <a:ext cx="2870200" cy="1357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國民黨越沉溺於黑金綁樁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的現象解，文化革新的根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本解就離的越遠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    末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495648" name="Text Box 33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495672" name="Line 35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3" name="Line 36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4" name="Line 37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5" name="Line 38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6" name="AutoShape 39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7" name="Rectangle 40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8" name="Rectangle 41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495665" name="Line 4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6" name="Line 4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7" name="Line 4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8" name="Line 4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9" name="AutoShape 4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0" name="Rectangle 4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1" name="Rectangle 4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06642" name="Text Box 50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3" name="Text Box 51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4" name="Text Box 52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5" name="Text Box 53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6" name="Text Box 54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1006647" name="Text Box 55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8" name="Text Box 56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9" name="Text Box 57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1006650" name="Text Box 58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51" name="Text Box 59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52" name="Text Box 60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53" name="Text Box 61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1006654" name="Picture 6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6655" name="Picture 6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6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6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6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6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6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6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6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6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6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6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06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06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0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0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6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6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06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06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0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0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0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0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0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0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06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06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06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06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06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06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06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0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0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0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0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0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006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006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0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0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006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006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06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06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006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006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06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06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06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006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006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006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006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006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006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00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06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00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00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00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006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006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06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006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6594" grpId="0" animBg="1"/>
      <p:bldP spid="1006599" grpId="0" autoUpdateAnimBg="0"/>
      <p:bldP spid="1006600" grpId="0" animBg="1"/>
      <p:bldP spid="1006601" grpId="0" autoUpdateAnimBg="0"/>
      <p:bldP spid="1006602" grpId="0" autoUpdateAnimBg="0"/>
      <p:bldP spid="1006604" grpId="0" autoUpdateAnimBg="0"/>
      <p:bldP spid="1006605" grpId="0" autoUpdateAnimBg="0"/>
      <p:bldP spid="1006606" grpId="0" autoUpdateAnimBg="0"/>
      <p:bldP spid="1006607" grpId="0" autoUpdateAnimBg="0"/>
      <p:bldP spid="1006608" grpId="0" autoUpdateAnimBg="0"/>
      <p:bldP spid="1006609" grpId="0" autoUpdateAnimBg="0"/>
      <p:bldP spid="1006610" grpId="0" animBg="1"/>
      <p:bldP spid="1006611" grpId="0" animBg="1"/>
      <p:bldP spid="1006612" grpId="0" animBg="1"/>
      <p:bldP spid="1006613" grpId="0" animBg="1"/>
      <p:bldP spid="1006614" grpId="0" animBg="1"/>
      <p:bldP spid="1006615" grpId="0" animBg="1"/>
      <p:bldP spid="1006616" grpId="0" animBg="1"/>
      <p:bldP spid="1006617" grpId="0" animBg="1"/>
      <p:bldP spid="1006618" grpId="0" animBg="1"/>
      <p:bldP spid="1006619" grpId="0" animBg="1"/>
      <p:bldP spid="1006620" grpId="0" animBg="1"/>
      <p:bldP spid="1006622" grpId="0" autoUpdateAnimBg="0"/>
      <p:bldP spid="1006624" grpId="0" autoUpdateAnimBg="0"/>
      <p:bldP spid="1006642" grpId="0" autoUpdateAnimBg="0"/>
      <p:bldP spid="1006643" grpId="0" autoUpdateAnimBg="0"/>
      <p:bldP spid="1006644" grpId="0" autoUpdateAnimBg="0"/>
      <p:bldP spid="1006645" grpId="0" autoUpdateAnimBg="0"/>
      <p:bldP spid="1006646" grpId="0" autoUpdateAnimBg="0"/>
      <p:bldP spid="1006647" grpId="0" autoUpdateAnimBg="0"/>
      <p:bldP spid="1006648" grpId="0" autoUpdateAnimBg="0"/>
      <p:bldP spid="1006649" grpId="0" autoUpdateAnimBg="0"/>
      <p:bldP spid="1006650" grpId="0" autoUpdateAnimBg="0"/>
      <p:bldP spid="1006651" grpId="0" autoUpdateAnimBg="0"/>
      <p:bldP spid="1006652" grpId="0" autoUpdateAnimBg="0"/>
      <p:bldP spid="100665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0EB45-422C-4652-84FE-C838102FE0CC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49664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系統基模：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家族表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2430463"/>
            <a:ext cx="3505200" cy="3462337"/>
            <a:chOff x="384" y="1531"/>
            <a:chExt cx="2208" cy="2181"/>
          </a:xfrm>
        </p:grpSpPr>
        <p:sp>
          <p:nvSpPr>
            <p:cNvPr id="496746" name="Text Box 4"/>
            <p:cNvSpPr txBox="1">
              <a:spLocks noChangeArrowheads="1"/>
            </p:cNvSpPr>
            <p:nvPr/>
          </p:nvSpPr>
          <p:spPr bwMode="auto">
            <a:xfrm>
              <a:off x="391" y="3385"/>
              <a:ext cx="978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 i="1">
                  <a:solidFill>
                    <a:srgbClr val="FF99FF"/>
                  </a:solidFill>
                  <a:ea typeface="標楷體" pitchFamily="65" charset="-120"/>
                </a:rPr>
                <a:t>7.</a:t>
              </a:r>
              <a:r>
                <a:rPr lang="zh-TW" altLang="en-US" sz="1600" b="1" i="1">
                  <a:solidFill>
                    <a:srgbClr val="FF99FF"/>
                  </a:solidFill>
                  <a:ea typeface="標楷體" pitchFamily="65" charset="-120"/>
                </a:rPr>
                <a:t>共同悲劇</a:t>
              </a:r>
              <a:endParaRPr lang="zh-TW" altLang="en-US" sz="1600" b="1">
                <a:solidFill>
                  <a:srgbClr val="FF99FF"/>
                </a:solidFill>
                <a:ea typeface="標楷體" pitchFamily="65" charset="-120"/>
              </a:endParaRPr>
            </a:p>
          </p:txBody>
        </p:sp>
        <p:sp>
          <p:nvSpPr>
            <p:cNvPr id="496747" name="Text Box 5"/>
            <p:cNvSpPr txBox="1">
              <a:spLocks noChangeArrowheads="1"/>
            </p:cNvSpPr>
            <p:nvPr/>
          </p:nvSpPr>
          <p:spPr bwMode="auto">
            <a:xfrm>
              <a:off x="1248" y="3408"/>
              <a:ext cx="1344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 i="1">
                  <a:solidFill>
                    <a:srgbClr val="99FF33"/>
                  </a:solidFill>
                  <a:ea typeface="標楷體" pitchFamily="65" charset="-120"/>
                </a:rPr>
                <a:t>9.</a:t>
              </a:r>
              <a:r>
                <a:rPr lang="zh-TW" altLang="en-US" sz="1600" b="1" i="1">
                  <a:solidFill>
                    <a:srgbClr val="99FF33"/>
                  </a:solidFill>
                  <a:ea typeface="標楷體" pitchFamily="65" charset="-120"/>
                </a:rPr>
                <a:t>成長與投資不足</a:t>
              </a:r>
              <a:r>
                <a:rPr lang="zh-TW" altLang="en-US" sz="1600" b="1">
                  <a:solidFill>
                    <a:srgbClr val="99FF33"/>
                  </a:solidFill>
                  <a:ea typeface="標楷體" pitchFamily="65" charset="-120"/>
                </a:rPr>
                <a:t>            </a:t>
              </a:r>
              <a:r>
                <a:rPr lang="en-US" altLang="zh-TW" sz="1600" b="1" i="1">
                  <a:solidFill>
                    <a:srgbClr val="99FF33"/>
                  </a:solidFill>
                  <a:ea typeface="標楷體" pitchFamily="65" charset="-120"/>
                </a:rPr>
                <a:t>(</a:t>
              </a:r>
              <a:r>
                <a:rPr lang="zh-TW" altLang="en-US" sz="1600" b="1" i="1">
                  <a:solidFill>
                    <a:srgbClr val="99FF33"/>
                  </a:solidFill>
                  <a:ea typeface="標楷體" pitchFamily="65" charset="-120"/>
                </a:rPr>
                <a:t>固定標準</a:t>
              </a:r>
              <a:r>
                <a:rPr lang="en-US" altLang="zh-TW" sz="1600" b="1" i="1">
                  <a:solidFill>
                    <a:srgbClr val="99FF33"/>
                  </a:solidFill>
                  <a:ea typeface="標楷體" pitchFamily="65" charset="-120"/>
                </a:rPr>
                <a:t>)</a:t>
              </a:r>
              <a:endParaRPr lang="en-US" altLang="zh-TW" sz="1600" b="1">
                <a:solidFill>
                  <a:srgbClr val="99FF33"/>
                </a:solidFill>
                <a:ea typeface="標楷體" pitchFamily="65" charset="-120"/>
              </a:endParaRPr>
            </a:p>
          </p:txBody>
        </p:sp>
        <p:sp>
          <p:nvSpPr>
            <p:cNvPr id="496748" name="Text Box 6"/>
            <p:cNvSpPr txBox="1">
              <a:spLocks noChangeArrowheads="1"/>
            </p:cNvSpPr>
            <p:nvPr/>
          </p:nvSpPr>
          <p:spPr bwMode="auto">
            <a:xfrm>
              <a:off x="422" y="2583"/>
              <a:ext cx="843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99FF"/>
                  </a:solidFill>
                  <a:ea typeface="標楷體" pitchFamily="65" charset="-120"/>
                </a:rPr>
                <a:t>盲目對抗資源限制</a:t>
              </a:r>
            </a:p>
          </p:txBody>
        </p:sp>
        <p:sp>
          <p:nvSpPr>
            <p:cNvPr id="496749" name="Text Box 7"/>
            <p:cNvSpPr txBox="1">
              <a:spLocks noChangeArrowheads="1"/>
            </p:cNvSpPr>
            <p:nvPr/>
          </p:nvSpPr>
          <p:spPr bwMode="auto">
            <a:xfrm>
              <a:off x="1367" y="2583"/>
              <a:ext cx="106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99FF33"/>
                  </a:solidFill>
                  <a:ea typeface="標楷體" pitchFamily="65" charset="-120"/>
                </a:rPr>
                <a:t> </a:t>
              </a:r>
              <a:r>
                <a:rPr lang="zh-TW" altLang="en-US" sz="1600" b="1">
                  <a:solidFill>
                    <a:srgbClr val="99FF33"/>
                  </a:solidFill>
                  <a:ea typeface="標楷體" pitchFamily="65" charset="-120"/>
                </a:rPr>
                <a:t>限制在於產能力不足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73" y="2964"/>
              <a:ext cx="541" cy="423"/>
              <a:chOff x="306" y="3227"/>
              <a:chExt cx="624" cy="488"/>
            </a:xfrm>
          </p:grpSpPr>
          <p:sp>
            <p:nvSpPr>
              <p:cNvPr id="496791" name="Rectangle 9"/>
              <p:cNvSpPr>
                <a:spLocks noChangeArrowheads="1"/>
              </p:cNvSpPr>
              <p:nvPr/>
            </p:nvSpPr>
            <p:spPr bwMode="auto">
              <a:xfrm>
                <a:off x="312" y="3319"/>
                <a:ext cx="455" cy="29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2" name="Rectangle 10"/>
              <p:cNvSpPr>
                <a:spLocks noChangeArrowheads="1"/>
              </p:cNvSpPr>
              <p:nvPr/>
            </p:nvSpPr>
            <p:spPr bwMode="auto">
              <a:xfrm>
                <a:off x="832" y="3287"/>
                <a:ext cx="98" cy="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cxnSp>
            <p:nvCxnSpPr>
              <p:cNvPr id="496793" name="AutoShape 11"/>
              <p:cNvCxnSpPr>
                <a:cxnSpLocks noChangeShapeType="1"/>
                <a:stCxn id="496792" idx="2"/>
              </p:cNvCxnSpPr>
              <p:nvPr/>
            </p:nvCxnSpPr>
            <p:spPr bwMode="auto">
              <a:xfrm rot="5400000">
                <a:off x="789" y="3377"/>
                <a:ext cx="76" cy="108"/>
              </a:xfrm>
              <a:prstGeom prst="curvedConnector2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96794" name="AutoShape 12"/>
              <p:cNvCxnSpPr>
                <a:cxnSpLocks noChangeShapeType="1"/>
              </p:cNvCxnSpPr>
              <p:nvPr/>
            </p:nvCxnSpPr>
            <p:spPr bwMode="auto">
              <a:xfrm>
                <a:off x="306" y="3466"/>
                <a:ext cx="467" cy="0"/>
              </a:xfrm>
              <a:prstGeom prst="straightConnector1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</p:spPr>
          </p:cxnSp>
          <p:sp>
            <p:nvSpPr>
              <p:cNvPr id="496795" name="Line 13"/>
              <p:cNvSpPr>
                <a:spLocks noChangeShapeType="1"/>
              </p:cNvSpPr>
              <p:nvPr/>
            </p:nvSpPr>
            <p:spPr bwMode="auto">
              <a:xfrm>
                <a:off x="448" y="3417"/>
                <a:ext cx="0" cy="97"/>
              </a:xfrm>
              <a:prstGeom prst="line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6" name="Line 14"/>
              <p:cNvSpPr>
                <a:spLocks noChangeShapeType="1"/>
              </p:cNvSpPr>
              <p:nvPr/>
            </p:nvSpPr>
            <p:spPr bwMode="auto">
              <a:xfrm>
                <a:off x="480" y="3417"/>
                <a:ext cx="0" cy="97"/>
              </a:xfrm>
              <a:prstGeom prst="line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7" name="Line 15"/>
              <p:cNvSpPr>
                <a:spLocks noChangeShapeType="1"/>
              </p:cNvSpPr>
              <p:nvPr/>
            </p:nvSpPr>
            <p:spPr bwMode="auto">
              <a:xfrm>
                <a:off x="637" y="3417"/>
                <a:ext cx="63" cy="0"/>
              </a:xfrm>
              <a:prstGeom prst="line">
                <a:avLst/>
              </a:prstGeom>
              <a:noFill/>
              <a:ln w="38100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8" name="Line 16"/>
              <p:cNvSpPr>
                <a:spLocks noChangeShapeType="1"/>
              </p:cNvSpPr>
              <p:nvPr/>
            </p:nvSpPr>
            <p:spPr bwMode="auto">
              <a:xfrm>
                <a:off x="637" y="3514"/>
                <a:ext cx="63" cy="0"/>
              </a:xfrm>
              <a:prstGeom prst="line">
                <a:avLst/>
              </a:prstGeom>
              <a:noFill/>
              <a:ln w="38100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9" name="Oval 17"/>
              <p:cNvSpPr>
                <a:spLocks noChangeArrowheads="1"/>
              </p:cNvSpPr>
              <p:nvPr/>
            </p:nvSpPr>
            <p:spPr bwMode="auto">
              <a:xfrm>
                <a:off x="445" y="3520"/>
                <a:ext cx="195" cy="19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800" name="Oval 18"/>
              <p:cNvSpPr>
                <a:spLocks noChangeArrowheads="1"/>
              </p:cNvSpPr>
              <p:nvPr/>
            </p:nvSpPr>
            <p:spPr bwMode="auto">
              <a:xfrm>
                <a:off x="445" y="3227"/>
                <a:ext cx="195" cy="19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18" y="3596"/>
                <a:ext cx="63" cy="63"/>
                <a:chOff x="6493" y="1299"/>
                <a:chExt cx="93" cy="93"/>
              </a:xfrm>
            </p:grpSpPr>
            <p:sp>
              <p:nvSpPr>
                <p:cNvPr id="496805" name="Line 20"/>
                <p:cNvSpPr>
                  <a:spLocks noChangeShapeType="1"/>
                </p:cNvSpPr>
                <p:nvPr/>
              </p:nvSpPr>
              <p:spPr bwMode="auto">
                <a:xfrm>
                  <a:off x="6493" y="1340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806" name="Line 21"/>
                <p:cNvSpPr>
                  <a:spLocks noChangeShapeType="1"/>
                </p:cNvSpPr>
                <p:nvPr/>
              </p:nvSpPr>
              <p:spPr bwMode="auto">
                <a:xfrm rot="5400000">
                  <a:off x="6487" y="1346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22"/>
              <p:cNvGrpSpPr>
                <a:grpSpLocks/>
              </p:cNvGrpSpPr>
              <p:nvPr/>
            </p:nvGrpSpPr>
            <p:grpSpPr bwMode="auto">
              <a:xfrm>
                <a:off x="518" y="3297"/>
                <a:ext cx="63" cy="64"/>
                <a:chOff x="6488" y="1016"/>
                <a:chExt cx="93" cy="93"/>
              </a:xfrm>
            </p:grpSpPr>
            <p:sp>
              <p:nvSpPr>
                <p:cNvPr id="496803" name="Line 23"/>
                <p:cNvSpPr>
                  <a:spLocks noChangeShapeType="1"/>
                </p:cNvSpPr>
                <p:nvPr/>
              </p:nvSpPr>
              <p:spPr bwMode="auto">
                <a:xfrm>
                  <a:off x="6488" y="1057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804" name="Line 24"/>
                <p:cNvSpPr>
                  <a:spLocks noChangeShapeType="1"/>
                </p:cNvSpPr>
                <p:nvPr/>
              </p:nvSpPr>
              <p:spPr bwMode="auto">
                <a:xfrm rot="5400000">
                  <a:off x="6482" y="1063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644" y="3015"/>
              <a:ext cx="458" cy="320"/>
              <a:chOff x="5136" y="288"/>
              <a:chExt cx="824" cy="576"/>
            </a:xfrm>
          </p:grpSpPr>
          <p:sp>
            <p:nvSpPr>
              <p:cNvPr id="496779" name="Oval 26"/>
              <p:cNvSpPr>
                <a:spLocks noChangeArrowheads="1"/>
              </p:cNvSpPr>
              <p:nvPr/>
            </p:nvSpPr>
            <p:spPr bwMode="auto">
              <a:xfrm>
                <a:off x="5376" y="2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0" name="Line 27"/>
              <p:cNvSpPr>
                <a:spLocks noChangeShapeType="1"/>
              </p:cNvSpPr>
              <p:nvPr/>
            </p:nvSpPr>
            <p:spPr bwMode="auto">
              <a:xfrm rot="-2829346">
                <a:off x="5343" y="778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1" name="Line 28"/>
              <p:cNvSpPr>
                <a:spLocks noChangeShapeType="1"/>
              </p:cNvSpPr>
              <p:nvPr/>
            </p:nvSpPr>
            <p:spPr bwMode="auto">
              <a:xfrm rot="-2829346">
                <a:off x="5373" y="805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2" name="Oval 29"/>
              <p:cNvSpPr>
                <a:spLocks noChangeArrowheads="1"/>
              </p:cNvSpPr>
              <p:nvPr/>
            </p:nvSpPr>
            <p:spPr bwMode="auto">
              <a:xfrm>
                <a:off x="5136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3" name="Oval 30"/>
              <p:cNvSpPr>
                <a:spLocks noChangeArrowheads="1"/>
              </p:cNvSpPr>
              <p:nvPr/>
            </p:nvSpPr>
            <p:spPr bwMode="auto">
              <a:xfrm>
                <a:off x="5376" y="57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4" name="Line 31"/>
              <p:cNvSpPr>
                <a:spLocks noChangeShapeType="1"/>
              </p:cNvSpPr>
              <p:nvPr/>
            </p:nvSpPr>
            <p:spPr bwMode="auto">
              <a:xfrm>
                <a:off x="5472" y="728"/>
                <a:ext cx="104" cy="0"/>
              </a:xfrm>
              <a:prstGeom prst="line">
                <a:avLst/>
              </a:prstGeom>
              <a:noFill/>
              <a:ln w="381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5232" y="536"/>
                <a:ext cx="105" cy="104"/>
                <a:chOff x="6440" y="847"/>
                <a:chExt cx="105" cy="104"/>
              </a:xfrm>
            </p:grpSpPr>
            <p:sp>
              <p:nvSpPr>
                <p:cNvPr id="496789" name="Line 33"/>
                <p:cNvSpPr>
                  <a:spLocks noChangeShapeType="1"/>
                </p:cNvSpPr>
                <p:nvPr/>
              </p:nvSpPr>
              <p:spPr bwMode="auto">
                <a:xfrm>
                  <a:off x="6440" y="899"/>
                  <a:ext cx="105" cy="0"/>
                </a:xfrm>
                <a:prstGeom prst="line">
                  <a:avLst/>
                </a:prstGeom>
                <a:noFill/>
                <a:ln w="381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90" name="Line 34"/>
                <p:cNvSpPr>
                  <a:spLocks noChangeShapeType="1"/>
                </p:cNvSpPr>
                <p:nvPr/>
              </p:nvSpPr>
              <p:spPr bwMode="auto">
                <a:xfrm rot="5400000">
                  <a:off x="6437" y="899"/>
                  <a:ext cx="104" cy="0"/>
                </a:xfrm>
                <a:prstGeom prst="line">
                  <a:avLst/>
                </a:prstGeom>
                <a:noFill/>
                <a:ln w="381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6786" name="Line 35"/>
              <p:cNvSpPr>
                <a:spLocks noChangeShapeType="1"/>
              </p:cNvSpPr>
              <p:nvPr/>
            </p:nvSpPr>
            <p:spPr bwMode="auto">
              <a:xfrm>
                <a:off x="5472" y="448"/>
                <a:ext cx="105" cy="0"/>
              </a:xfrm>
              <a:prstGeom prst="line">
                <a:avLst/>
              </a:prstGeom>
              <a:noFill/>
              <a:ln w="381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7" name="Line 36"/>
              <p:cNvSpPr>
                <a:spLocks noChangeShapeType="1"/>
              </p:cNvSpPr>
              <p:nvPr/>
            </p:nvSpPr>
            <p:spPr bwMode="auto">
              <a:xfrm flipH="1">
                <a:off x="5664" y="52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99FF33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8" name="Rectangle 37"/>
              <p:cNvSpPr>
                <a:spLocks noChangeArrowheads="1"/>
              </p:cNvSpPr>
              <p:nvPr/>
            </p:nvSpPr>
            <p:spPr bwMode="auto">
              <a:xfrm>
                <a:off x="5816" y="44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cxnSp>
          <p:nvCxnSpPr>
            <p:cNvPr id="496752" name="AutoShape 38"/>
            <p:cNvCxnSpPr>
              <a:cxnSpLocks noChangeShapeType="1"/>
              <a:stCxn id="496753" idx="0"/>
            </p:cNvCxnSpPr>
            <p:nvPr/>
          </p:nvCxnSpPr>
          <p:spPr bwMode="auto">
            <a:xfrm>
              <a:off x="807" y="2419"/>
              <a:ext cx="1083" cy="138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sp>
          <p:nvSpPr>
            <p:cNvPr id="496753" name="Line 39"/>
            <p:cNvSpPr>
              <a:spLocks noChangeShapeType="1"/>
            </p:cNvSpPr>
            <p:nvPr/>
          </p:nvSpPr>
          <p:spPr bwMode="auto">
            <a:xfrm>
              <a:off x="807" y="2431"/>
              <a:ext cx="0" cy="13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754" name="Text Box 40"/>
            <p:cNvSpPr txBox="1">
              <a:spLocks noChangeArrowheads="1"/>
            </p:cNvSpPr>
            <p:nvPr/>
          </p:nvSpPr>
          <p:spPr bwMode="auto">
            <a:xfrm>
              <a:off x="384" y="2179"/>
              <a:ext cx="978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 i="1">
                  <a:solidFill>
                    <a:schemeClr val="accent2"/>
                  </a:solidFill>
                  <a:ea typeface="標楷體" pitchFamily="65" charset="-120"/>
                </a:rPr>
                <a:t>2.</a:t>
              </a:r>
              <a:r>
                <a:rPr lang="zh-TW" altLang="en-US" sz="1600" b="1" i="1">
                  <a:solidFill>
                    <a:schemeClr val="accent2"/>
                  </a:solidFill>
                  <a:ea typeface="標楷體" pitchFamily="65" charset="-120"/>
                </a:rPr>
                <a:t>成長上限</a:t>
              </a:r>
              <a:endParaRPr lang="zh-TW" altLang="en-US" sz="1600" b="1">
                <a:solidFill>
                  <a:schemeClr val="accent2"/>
                </a:solidFill>
                <a:ea typeface="標楷體" pitchFamily="65" charset="-120"/>
              </a:endParaRPr>
            </a:p>
          </p:txBody>
        </p:sp>
        <p:sp>
          <p:nvSpPr>
            <p:cNvPr id="496755" name="Text Box 41"/>
            <p:cNvSpPr txBox="1">
              <a:spLocks noChangeArrowheads="1"/>
            </p:cNvSpPr>
            <p:nvPr/>
          </p:nvSpPr>
          <p:spPr bwMode="auto">
            <a:xfrm>
              <a:off x="1363" y="2181"/>
              <a:ext cx="1033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 i="1">
                  <a:solidFill>
                    <a:schemeClr val="accent1"/>
                  </a:solidFill>
                  <a:ea typeface="標楷體" pitchFamily="65" charset="-120"/>
                </a:rPr>
                <a:t>6.</a:t>
              </a:r>
              <a:r>
                <a:rPr lang="zh-TW" altLang="en-US" sz="1600" b="1" i="1">
                  <a:solidFill>
                    <a:schemeClr val="accent1"/>
                  </a:solidFill>
                  <a:ea typeface="標楷體" pitchFamily="65" charset="-120"/>
                </a:rPr>
                <a:t>富者愈富</a:t>
              </a:r>
              <a:endParaRPr lang="zh-TW" altLang="en-US" sz="1600" b="1">
                <a:solidFill>
                  <a:schemeClr val="accent1"/>
                </a:solidFill>
                <a:ea typeface="標楷體" pitchFamily="65" charset="-120"/>
              </a:endParaRPr>
            </a:p>
          </p:txBody>
        </p:sp>
        <p:grpSp>
          <p:nvGrpSpPr>
            <p:cNvPr id="8" name="Group 42"/>
            <p:cNvGrpSpPr>
              <a:grpSpLocks/>
            </p:cNvGrpSpPr>
            <p:nvPr/>
          </p:nvGrpSpPr>
          <p:grpSpPr bwMode="auto">
            <a:xfrm>
              <a:off x="655" y="1969"/>
              <a:ext cx="409" cy="198"/>
              <a:chOff x="440" y="2106"/>
              <a:chExt cx="472" cy="229"/>
            </a:xfrm>
          </p:grpSpPr>
          <p:sp>
            <p:nvSpPr>
              <p:cNvPr id="496769" name="Rectangle 43"/>
              <p:cNvSpPr>
                <a:spLocks noChangeArrowheads="1"/>
              </p:cNvSpPr>
              <p:nvPr/>
            </p:nvSpPr>
            <p:spPr bwMode="auto">
              <a:xfrm>
                <a:off x="829" y="2106"/>
                <a:ext cx="83" cy="7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70" name="Line 44"/>
              <p:cNvSpPr>
                <a:spLocks noChangeShapeType="1"/>
              </p:cNvSpPr>
              <p:nvPr/>
            </p:nvSpPr>
            <p:spPr bwMode="auto">
              <a:xfrm flipH="1">
                <a:off x="718" y="2131"/>
                <a:ext cx="111" cy="77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9" name="Group 45"/>
              <p:cNvGrpSpPr>
                <a:grpSpLocks/>
              </p:cNvGrpSpPr>
              <p:nvPr/>
            </p:nvGrpSpPr>
            <p:grpSpPr bwMode="auto">
              <a:xfrm>
                <a:off x="607" y="2182"/>
                <a:ext cx="166" cy="149"/>
                <a:chOff x="5424" y="480"/>
                <a:chExt cx="240" cy="234"/>
              </a:xfrm>
            </p:grpSpPr>
            <p:sp>
              <p:nvSpPr>
                <p:cNvPr id="496777" name="Oval 46"/>
                <p:cNvSpPr>
                  <a:spLocks noChangeArrowheads="1"/>
                </p:cNvSpPr>
                <p:nvPr/>
              </p:nvSpPr>
              <p:spPr bwMode="auto">
                <a:xfrm>
                  <a:off x="5424" y="480"/>
                  <a:ext cx="240" cy="2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78" name="Line 47"/>
                <p:cNvSpPr>
                  <a:spLocks noChangeShapeType="1"/>
                </p:cNvSpPr>
                <p:nvPr/>
              </p:nvSpPr>
              <p:spPr bwMode="auto">
                <a:xfrm rot="-5400000">
                  <a:off x="5549" y="551"/>
                  <a:ext cx="0" cy="105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48"/>
              <p:cNvGrpSpPr>
                <a:grpSpLocks/>
              </p:cNvGrpSpPr>
              <p:nvPr/>
            </p:nvGrpSpPr>
            <p:grpSpPr bwMode="auto">
              <a:xfrm>
                <a:off x="440" y="2182"/>
                <a:ext cx="167" cy="153"/>
                <a:chOff x="5184" y="480"/>
                <a:chExt cx="240" cy="240"/>
              </a:xfrm>
            </p:grpSpPr>
            <p:sp>
              <p:nvSpPr>
                <p:cNvPr id="496773" name="Oval 49"/>
                <p:cNvSpPr>
                  <a:spLocks noChangeArrowheads="1"/>
                </p:cNvSpPr>
                <p:nvPr/>
              </p:nvSpPr>
              <p:spPr bwMode="auto">
                <a:xfrm>
                  <a:off x="5184" y="480"/>
                  <a:ext cx="240" cy="24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11" name="Group 50"/>
                <p:cNvGrpSpPr>
                  <a:grpSpLocks/>
                </p:cNvGrpSpPr>
                <p:nvPr/>
              </p:nvGrpSpPr>
              <p:grpSpPr bwMode="auto">
                <a:xfrm>
                  <a:off x="5256" y="552"/>
                  <a:ext cx="105" cy="105"/>
                  <a:chOff x="5208" y="648"/>
                  <a:chExt cx="105" cy="105"/>
                </a:xfrm>
              </p:grpSpPr>
              <p:sp>
                <p:nvSpPr>
                  <p:cNvPr id="49677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5260" y="648"/>
                    <a:ext cx="0" cy="105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76" name="Line 5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5261" y="648"/>
                    <a:ext cx="0" cy="105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</p:grpSp>
        <p:grpSp>
          <p:nvGrpSpPr>
            <p:cNvPr id="12" name="Group 53"/>
            <p:cNvGrpSpPr>
              <a:grpSpLocks/>
            </p:cNvGrpSpPr>
            <p:nvPr/>
          </p:nvGrpSpPr>
          <p:grpSpPr bwMode="auto">
            <a:xfrm>
              <a:off x="1662" y="1986"/>
              <a:ext cx="330" cy="163"/>
              <a:chOff x="1480" y="2129"/>
              <a:chExt cx="380" cy="188"/>
            </a:xfrm>
          </p:grpSpPr>
          <p:sp>
            <p:nvSpPr>
              <p:cNvPr id="496760" name="Oval 54"/>
              <p:cNvSpPr>
                <a:spLocks noChangeArrowheads="1"/>
              </p:cNvSpPr>
              <p:nvPr/>
            </p:nvSpPr>
            <p:spPr bwMode="auto">
              <a:xfrm>
                <a:off x="1480" y="2129"/>
                <a:ext cx="188" cy="1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13" name="Group 55"/>
              <p:cNvGrpSpPr>
                <a:grpSpLocks/>
              </p:cNvGrpSpPr>
              <p:nvPr/>
            </p:nvGrpSpPr>
            <p:grpSpPr bwMode="auto">
              <a:xfrm>
                <a:off x="1541" y="2186"/>
                <a:ext cx="75" cy="75"/>
                <a:chOff x="5467" y="672"/>
                <a:chExt cx="114" cy="114"/>
              </a:xfrm>
            </p:grpSpPr>
            <p:sp>
              <p:nvSpPr>
                <p:cNvPr id="496767" name="Line 56"/>
                <p:cNvSpPr>
                  <a:spLocks noChangeShapeType="1"/>
                </p:cNvSpPr>
                <p:nvPr/>
              </p:nvSpPr>
              <p:spPr bwMode="auto">
                <a:xfrm>
                  <a:off x="5467" y="729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68" name="Line 57"/>
                <p:cNvSpPr>
                  <a:spLocks noChangeShapeType="1"/>
                </p:cNvSpPr>
                <p:nvPr/>
              </p:nvSpPr>
              <p:spPr bwMode="auto">
                <a:xfrm rot="5400000">
                  <a:off x="5463" y="729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58"/>
              <p:cNvGrpSpPr>
                <a:grpSpLocks/>
              </p:cNvGrpSpPr>
              <p:nvPr/>
            </p:nvGrpSpPr>
            <p:grpSpPr bwMode="auto">
              <a:xfrm>
                <a:off x="1672" y="2129"/>
                <a:ext cx="188" cy="188"/>
                <a:chOff x="1720" y="1800"/>
                <a:chExt cx="142" cy="142"/>
              </a:xfrm>
            </p:grpSpPr>
            <p:sp>
              <p:nvSpPr>
                <p:cNvPr id="496763" name="Oval 59"/>
                <p:cNvSpPr>
                  <a:spLocks noChangeArrowheads="1"/>
                </p:cNvSpPr>
                <p:nvPr/>
              </p:nvSpPr>
              <p:spPr bwMode="auto">
                <a:xfrm>
                  <a:off x="1720" y="1800"/>
                  <a:ext cx="142" cy="142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15" name="Group 60"/>
                <p:cNvGrpSpPr>
                  <a:grpSpLocks/>
                </p:cNvGrpSpPr>
                <p:nvPr/>
              </p:nvGrpSpPr>
              <p:grpSpPr bwMode="auto">
                <a:xfrm>
                  <a:off x="1767" y="1843"/>
                  <a:ext cx="56" cy="57"/>
                  <a:chOff x="6391" y="680"/>
                  <a:chExt cx="114" cy="114"/>
                </a:xfrm>
              </p:grpSpPr>
              <p:sp>
                <p:nvSpPr>
                  <p:cNvPr id="496765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6391" y="732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66" name="Line 6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6387" y="737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</p:grpSp>
        <p:sp>
          <p:nvSpPr>
            <p:cNvPr id="496758" name="Text Box 63"/>
            <p:cNvSpPr txBox="1">
              <a:spLocks noChangeArrowheads="1"/>
            </p:cNvSpPr>
            <p:nvPr/>
          </p:nvSpPr>
          <p:spPr bwMode="auto">
            <a:xfrm>
              <a:off x="433" y="1531"/>
              <a:ext cx="82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accent2"/>
                  </a:solidFill>
                  <a:ea typeface="標楷體" pitchFamily="65" charset="-120"/>
                </a:rPr>
                <a:t> </a:t>
              </a:r>
              <a:r>
                <a:rPr lang="zh-TW" altLang="en-US" sz="1600" b="1">
                  <a:solidFill>
                    <a:schemeClr val="accent2"/>
                  </a:solidFill>
                  <a:ea typeface="標楷體" pitchFamily="65" charset="-120"/>
                </a:rPr>
                <a:t>不可能永遠成長</a:t>
              </a:r>
            </a:p>
          </p:txBody>
        </p:sp>
        <p:sp>
          <p:nvSpPr>
            <p:cNvPr id="496759" name="Text Box 64"/>
            <p:cNvSpPr txBox="1">
              <a:spLocks noChangeArrowheads="1"/>
            </p:cNvSpPr>
            <p:nvPr/>
          </p:nvSpPr>
          <p:spPr bwMode="auto">
            <a:xfrm>
              <a:off x="1422" y="1531"/>
              <a:ext cx="91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accent1"/>
                  </a:solidFill>
                  <a:ea typeface="標楷體" pitchFamily="65" charset="-120"/>
                </a:rPr>
                <a:t>我的成長你的衰退</a:t>
              </a:r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1206500" y="1447800"/>
            <a:ext cx="7153275" cy="982663"/>
            <a:chOff x="760" y="912"/>
            <a:chExt cx="4506" cy="619"/>
          </a:xfrm>
        </p:grpSpPr>
        <p:cxnSp>
          <p:nvCxnSpPr>
            <p:cNvPr id="496712" name="AutoShape 66"/>
            <p:cNvCxnSpPr>
              <a:cxnSpLocks noChangeShapeType="1"/>
              <a:stCxn id="496730" idx="2"/>
              <a:endCxn id="496758" idx="0"/>
            </p:cNvCxnSpPr>
            <p:nvPr/>
          </p:nvCxnSpPr>
          <p:spPr bwMode="auto">
            <a:xfrm flipH="1">
              <a:off x="846" y="1299"/>
              <a:ext cx="314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cxnSp>
          <p:nvCxnSpPr>
            <p:cNvPr id="496713" name="AutoShape 67"/>
            <p:cNvCxnSpPr>
              <a:cxnSpLocks noChangeShapeType="1"/>
              <a:stCxn id="496730" idx="2"/>
              <a:endCxn id="496759" idx="0"/>
            </p:cNvCxnSpPr>
            <p:nvPr/>
          </p:nvCxnSpPr>
          <p:spPr bwMode="auto">
            <a:xfrm>
              <a:off x="1160" y="1299"/>
              <a:ext cx="720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grpSp>
          <p:nvGrpSpPr>
            <p:cNvPr id="17" name="Group 68"/>
            <p:cNvGrpSpPr>
              <a:grpSpLocks/>
            </p:cNvGrpSpPr>
            <p:nvPr/>
          </p:nvGrpSpPr>
          <p:grpSpPr bwMode="auto">
            <a:xfrm>
              <a:off x="4090" y="912"/>
              <a:ext cx="801" cy="385"/>
              <a:chOff x="4170" y="810"/>
              <a:chExt cx="990" cy="444"/>
            </a:xfrm>
          </p:grpSpPr>
          <p:sp>
            <p:nvSpPr>
              <p:cNvPr id="496735" name="Text Box 69"/>
              <p:cNvSpPr txBox="1">
                <a:spLocks noChangeArrowheads="1"/>
              </p:cNvSpPr>
              <p:nvPr/>
            </p:nvSpPr>
            <p:spPr bwMode="auto">
              <a:xfrm>
                <a:off x="4170" y="810"/>
                <a:ext cx="990" cy="43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chemeClr val="hlink"/>
                    </a:solidFill>
                    <a:ea typeface="標楷體" pitchFamily="65" charset="-120"/>
                  </a:rPr>
                  <a:t>調節</a:t>
                </a:r>
              </a:p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chemeClr val="hlink"/>
                    </a:solidFill>
                    <a:ea typeface="標楷體" pitchFamily="65" charset="-120"/>
                  </a:rPr>
                  <a:t>環路</a:t>
                </a:r>
              </a:p>
            </p:txBody>
          </p:sp>
          <p:grpSp>
            <p:nvGrpSpPr>
              <p:cNvPr id="18" name="Group 70"/>
              <p:cNvGrpSpPr>
                <a:grpSpLocks/>
              </p:cNvGrpSpPr>
              <p:nvPr/>
            </p:nvGrpSpPr>
            <p:grpSpPr bwMode="auto">
              <a:xfrm>
                <a:off x="4712" y="928"/>
                <a:ext cx="396" cy="326"/>
                <a:chOff x="4624" y="904"/>
                <a:chExt cx="396" cy="326"/>
              </a:xfrm>
            </p:grpSpPr>
            <p:grpSp>
              <p:nvGrpSpPr>
                <p:cNvPr id="19" name="Group 71"/>
                <p:cNvGrpSpPr>
                  <a:grpSpLocks/>
                </p:cNvGrpSpPr>
                <p:nvPr/>
              </p:nvGrpSpPr>
              <p:grpSpPr bwMode="auto">
                <a:xfrm>
                  <a:off x="4624" y="904"/>
                  <a:ext cx="396" cy="326"/>
                  <a:chOff x="4908" y="888"/>
                  <a:chExt cx="396" cy="326"/>
                </a:xfrm>
              </p:grpSpPr>
              <p:sp>
                <p:nvSpPr>
                  <p:cNvPr id="496741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5205" y="888"/>
                    <a:ext cx="99" cy="99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33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42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073" y="954"/>
                    <a:ext cx="132" cy="99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20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4908" y="1020"/>
                    <a:ext cx="198" cy="194"/>
                    <a:chOff x="5232" y="480"/>
                    <a:chExt cx="384" cy="374"/>
                  </a:xfrm>
                </p:grpSpPr>
                <p:sp>
                  <p:nvSpPr>
                    <p:cNvPr id="496744" name="Oval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32" y="480"/>
                      <a:ext cx="384" cy="37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FF33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6745" name="Line 7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5424" y="592"/>
                      <a:ext cx="0" cy="14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33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21" name="Group 77"/>
                <p:cNvGrpSpPr>
                  <a:grpSpLocks/>
                </p:cNvGrpSpPr>
                <p:nvPr/>
              </p:nvGrpSpPr>
              <p:grpSpPr bwMode="auto">
                <a:xfrm>
                  <a:off x="4792" y="1120"/>
                  <a:ext cx="66" cy="33"/>
                  <a:chOff x="6528" y="864"/>
                  <a:chExt cx="192" cy="48"/>
                </a:xfrm>
              </p:grpSpPr>
              <p:sp>
                <p:nvSpPr>
                  <p:cNvPr id="496739" name="Line 7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6624" y="76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40" name="Line 7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6624" y="81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</p:grpSp>
        <p:grpSp>
          <p:nvGrpSpPr>
            <p:cNvPr id="22" name="Group 80"/>
            <p:cNvGrpSpPr>
              <a:grpSpLocks/>
            </p:cNvGrpSpPr>
            <p:nvPr/>
          </p:nvGrpSpPr>
          <p:grpSpPr bwMode="auto">
            <a:xfrm>
              <a:off x="760" y="912"/>
              <a:ext cx="800" cy="375"/>
              <a:chOff x="618" y="817"/>
              <a:chExt cx="923" cy="433"/>
            </a:xfrm>
          </p:grpSpPr>
          <p:grpSp>
            <p:nvGrpSpPr>
              <p:cNvPr id="23" name="Group 81"/>
              <p:cNvGrpSpPr>
                <a:grpSpLocks/>
              </p:cNvGrpSpPr>
              <p:nvPr/>
            </p:nvGrpSpPr>
            <p:grpSpPr bwMode="auto">
              <a:xfrm>
                <a:off x="1200" y="1002"/>
                <a:ext cx="175" cy="188"/>
                <a:chOff x="1720" y="1800"/>
                <a:chExt cx="142" cy="142"/>
              </a:xfrm>
            </p:grpSpPr>
            <p:sp>
              <p:nvSpPr>
                <p:cNvPr id="496731" name="Oval 82"/>
                <p:cNvSpPr>
                  <a:spLocks noChangeArrowheads="1"/>
                </p:cNvSpPr>
                <p:nvPr/>
              </p:nvSpPr>
              <p:spPr bwMode="auto">
                <a:xfrm>
                  <a:off x="1720" y="1800"/>
                  <a:ext cx="142" cy="14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24" name="Group 83"/>
                <p:cNvGrpSpPr>
                  <a:grpSpLocks/>
                </p:cNvGrpSpPr>
                <p:nvPr/>
              </p:nvGrpSpPr>
              <p:grpSpPr bwMode="auto">
                <a:xfrm>
                  <a:off x="1767" y="1843"/>
                  <a:ext cx="56" cy="57"/>
                  <a:chOff x="6391" y="680"/>
                  <a:chExt cx="114" cy="114"/>
                </a:xfrm>
              </p:grpSpPr>
              <p:sp>
                <p:nvSpPr>
                  <p:cNvPr id="496733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6391" y="732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34" name="Line 8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6387" y="737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  <p:sp>
            <p:nvSpPr>
              <p:cNvPr id="496730" name="Text Box 86"/>
              <p:cNvSpPr txBox="1">
                <a:spLocks noChangeArrowheads="1"/>
              </p:cNvSpPr>
              <p:nvPr/>
            </p:nvSpPr>
            <p:spPr bwMode="auto">
              <a:xfrm>
                <a:off x="618" y="817"/>
                <a:ext cx="923" cy="43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rgbClr val="6699FF"/>
                    </a:solidFill>
                    <a:ea typeface="標楷體" pitchFamily="65" charset="-120"/>
                  </a:rPr>
                  <a:t>增強</a:t>
                </a:r>
              </a:p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rgbClr val="6699FF"/>
                    </a:solidFill>
                    <a:ea typeface="標楷體" pitchFamily="65" charset="-120"/>
                  </a:rPr>
                  <a:t>環路</a:t>
                </a:r>
              </a:p>
            </p:txBody>
          </p:sp>
        </p:grpSp>
        <p:sp>
          <p:nvSpPr>
            <p:cNvPr id="496716" name="Oval 87"/>
            <p:cNvSpPr>
              <a:spLocks noChangeArrowheads="1"/>
            </p:cNvSpPr>
            <p:nvPr/>
          </p:nvSpPr>
          <p:spPr bwMode="auto">
            <a:xfrm>
              <a:off x="2409" y="945"/>
              <a:ext cx="833" cy="41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zh-TW" altLang="en-US" sz="2000" b="1">
                  <a:solidFill>
                    <a:srgbClr val="FFFFFF"/>
                  </a:solidFill>
                  <a:ea typeface="標楷體" pitchFamily="65" charset="-120"/>
                </a:rPr>
                <a:t>關切的是</a:t>
              </a:r>
            </a:p>
          </p:txBody>
        </p:sp>
        <p:sp>
          <p:nvSpPr>
            <p:cNvPr id="496717" name="Text Box 88"/>
            <p:cNvSpPr txBox="1">
              <a:spLocks noChangeArrowheads="1"/>
            </p:cNvSpPr>
            <p:nvPr/>
          </p:nvSpPr>
          <p:spPr bwMode="auto">
            <a:xfrm>
              <a:off x="1598" y="928"/>
              <a:ext cx="706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1600" b="1">
                  <a:solidFill>
                    <a:srgbClr val="6699FF"/>
                  </a:solidFill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496718" name="Text Box 89"/>
            <p:cNvSpPr txBox="1">
              <a:spLocks noChangeArrowheads="1"/>
            </p:cNvSpPr>
            <p:nvPr/>
          </p:nvSpPr>
          <p:spPr bwMode="auto">
            <a:xfrm>
              <a:off x="3263" y="960"/>
              <a:ext cx="673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hlink"/>
                  </a:solidFill>
                  <a:ea typeface="標楷體" pitchFamily="65" charset="-120"/>
                </a:rPr>
                <a:t>解決問題</a:t>
              </a:r>
            </a:p>
          </p:txBody>
        </p:sp>
        <p:cxnSp>
          <p:nvCxnSpPr>
            <p:cNvPr id="496719" name="AutoShape 90"/>
            <p:cNvCxnSpPr>
              <a:cxnSpLocks noChangeShapeType="1"/>
              <a:stCxn id="496716" idx="6"/>
              <a:endCxn id="496735" idx="1"/>
            </p:cNvCxnSpPr>
            <p:nvPr/>
          </p:nvCxnSpPr>
          <p:spPr bwMode="auto">
            <a:xfrm>
              <a:off x="3252" y="1153"/>
              <a:ext cx="827" cy="1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cxnSp>
          <p:nvCxnSpPr>
            <p:cNvPr id="496720" name="AutoShape 91"/>
            <p:cNvCxnSpPr>
              <a:cxnSpLocks noChangeShapeType="1"/>
              <a:stCxn id="496716" idx="2"/>
              <a:endCxn id="496730" idx="3"/>
            </p:cNvCxnSpPr>
            <p:nvPr/>
          </p:nvCxnSpPr>
          <p:spPr bwMode="auto">
            <a:xfrm flipH="1">
              <a:off x="1572" y="1153"/>
              <a:ext cx="827" cy="1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grpSp>
          <p:nvGrpSpPr>
            <p:cNvPr id="25" name="Group 92"/>
            <p:cNvGrpSpPr>
              <a:grpSpLocks/>
            </p:cNvGrpSpPr>
            <p:nvPr/>
          </p:nvGrpSpPr>
          <p:grpSpPr bwMode="auto">
            <a:xfrm>
              <a:off x="1265" y="1072"/>
              <a:ext cx="151" cy="163"/>
              <a:chOff x="1720" y="1800"/>
              <a:chExt cx="142" cy="142"/>
            </a:xfrm>
          </p:grpSpPr>
          <p:sp>
            <p:nvSpPr>
              <p:cNvPr id="496725" name="Oval 93"/>
              <p:cNvSpPr>
                <a:spLocks noChangeArrowheads="1"/>
              </p:cNvSpPr>
              <p:nvPr/>
            </p:nvSpPr>
            <p:spPr bwMode="auto">
              <a:xfrm>
                <a:off x="1720" y="1800"/>
                <a:ext cx="142" cy="14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26" name="Group 94"/>
              <p:cNvGrpSpPr>
                <a:grpSpLocks/>
              </p:cNvGrpSpPr>
              <p:nvPr/>
            </p:nvGrpSpPr>
            <p:grpSpPr bwMode="auto">
              <a:xfrm>
                <a:off x="1767" y="1843"/>
                <a:ext cx="56" cy="57"/>
                <a:chOff x="6391" y="680"/>
                <a:chExt cx="114" cy="114"/>
              </a:xfrm>
            </p:grpSpPr>
            <p:sp>
              <p:nvSpPr>
                <p:cNvPr id="496727" name="Line 95"/>
                <p:cNvSpPr>
                  <a:spLocks noChangeShapeType="1"/>
                </p:cNvSpPr>
                <p:nvPr/>
              </p:nvSpPr>
              <p:spPr bwMode="auto">
                <a:xfrm>
                  <a:off x="6391" y="732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28" name="Line 96"/>
                <p:cNvSpPr>
                  <a:spLocks noChangeShapeType="1"/>
                </p:cNvSpPr>
                <p:nvPr/>
              </p:nvSpPr>
              <p:spPr bwMode="auto">
                <a:xfrm rot="5400000">
                  <a:off x="6387" y="737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cxnSp>
          <p:nvCxnSpPr>
            <p:cNvPr id="496722" name="AutoShape 97"/>
            <p:cNvCxnSpPr>
              <a:cxnSpLocks noChangeShapeType="1"/>
              <a:stCxn id="496669" idx="0"/>
              <a:endCxn id="496735" idx="2"/>
            </p:cNvCxnSpPr>
            <p:nvPr/>
          </p:nvCxnSpPr>
          <p:spPr bwMode="auto">
            <a:xfrm flipV="1">
              <a:off x="3458" y="1299"/>
              <a:ext cx="1033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</p:spPr>
        </p:cxnSp>
        <p:cxnSp>
          <p:nvCxnSpPr>
            <p:cNvPr id="496723" name="AutoShape 98"/>
            <p:cNvCxnSpPr>
              <a:cxnSpLocks noChangeShapeType="1"/>
              <a:stCxn id="496670" idx="0"/>
              <a:endCxn id="496735" idx="2"/>
            </p:cNvCxnSpPr>
            <p:nvPr/>
          </p:nvCxnSpPr>
          <p:spPr bwMode="auto">
            <a:xfrm flipV="1">
              <a:off x="4381" y="1299"/>
              <a:ext cx="110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</p:spPr>
        </p:cxnSp>
        <p:cxnSp>
          <p:nvCxnSpPr>
            <p:cNvPr id="496724" name="AutoShape 99"/>
            <p:cNvCxnSpPr>
              <a:cxnSpLocks noChangeShapeType="1"/>
              <a:stCxn id="496668" idx="0"/>
              <a:endCxn id="496735" idx="2"/>
            </p:cNvCxnSpPr>
            <p:nvPr/>
          </p:nvCxnSpPr>
          <p:spPr bwMode="auto">
            <a:xfrm flipH="1" flipV="1">
              <a:off x="4491" y="1299"/>
              <a:ext cx="775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</p:spPr>
        </p:cxnSp>
      </p:grpSp>
      <p:grpSp>
        <p:nvGrpSpPr>
          <p:cNvPr id="27" name="Group 100"/>
          <p:cNvGrpSpPr>
            <a:grpSpLocks/>
          </p:cNvGrpSpPr>
          <p:nvPr/>
        </p:nvGrpSpPr>
        <p:grpSpPr bwMode="auto">
          <a:xfrm>
            <a:off x="4572000" y="2430463"/>
            <a:ext cx="4505325" cy="3736975"/>
            <a:chOff x="2880" y="1531"/>
            <a:chExt cx="2838" cy="2354"/>
          </a:xfrm>
        </p:grpSpPr>
        <p:sp>
          <p:nvSpPr>
            <p:cNvPr id="496651" name="Text Box 101"/>
            <p:cNvSpPr txBox="1">
              <a:spLocks noChangeArrowheads="1"/>
            </p:cNvSpPr>
            <p:nvPr/>
          </p:nvSpPr>
          <p:spPr bwMode="auto">
            <a:xfrm>
              <a:off x="2880" y="3504"/>
              <a:ext cx="1200" cy="38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9900"/>
                  </a:solidFill>
                  <a:ea typeface="標楷體" pitchFamily="65" charset="-120"/>
                </a:rPr>
                <a:t>9.</a:t>
              </a:r>
              <a:r>
                <a:rPr lang="zh-TW" altLang="en-US" sz="1600" b="1">
                  <a:solidFill>
                    <a:srgbClr val="FF9900"/>
                  </a:solidFill>
                  <a:ea typeface="標楷體" pitchFamily="65" charset="-120"/>
                </a:rPr>
                <a:t>成長與投資不足 </a:t>
              </a:r>
            </a:p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9900"/>
                  </a:solidFill>
                  <a:ea typeface="標楷體" pitchFamily="65" charset="-120"/>
                </a:rPr>
                <a:t>(</a:t>
              </a:r>
              <a:r>
                <a:rPr lang="zh-TW" altLang="en-US" sz="1600" b="1">
                  <a:solidFill>
                    <a:srgbClr val="FF9900"/>
                  </a:solidFill>
                  <a:ea typeface="標楷體" pitchFamily="65" charset="-120"/>
                </a:rPr>
                <a:t>降低標準</a:t>
              </a:r>
              <a:r>
                <a:rPr lang="en-US" altLang="zh-TW" sz="1600" b="1">
                  <a:solidFill>
                    <a:srgbClr val="FF9900"/>
                  </a:solidFill>
                  <a:ea typeface="標楷體" pitchFamily="65" charset="-120"/>
                </a:rPr>
                <a:t>)</a:t>
              </a:r>
            </a:p>
          </p:txBody>
        </p:sp>
        <p:sp>
          <p:nvSpPr>
            <p:cNvPr id="496652" name="Text Box 102"/>
            <p:cNvSpPr txBox="1">
              <a:spLocks noChangeArrowheads="1"/>
            </p:cNvSpPr>
            <p:nvPr/>
          </p:nvSpPr>
          <p:spPr bwMode="auto">
            <a:xfrm>
              <a:off x="3936" y="3312"/>
              <a:ext cx="1080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ea typeface="標楷體" pitchFamily="65" charset="-120"/>
                </a:rPr>
                <a:t>3.</a:t>
              </a:r>
              <a:r>
                <a:rPr lang="zh-TW" altLang="en-US" sz="1600" b="1">
                  <a:ea typeface="標楷體" pitchFamily="65" charset="-120"/>
                </a:rPr>
                <a:t>捨本逐末</a:t>
              </a:r>
            </a:p>
          </p:txBody>
        </p:sp>
        <p:sp>
          <p:nvSpPr>
            <p:cNvPr id="496653" name="Text Box 103"/>
            <p:cNvSpPr txBox="1">
              <a:spLocks noChangeArrowheads="1"/>
            </p:cNvSpPr>
            <p:nvPr/>
          </p:nvSpPr>
          <p:spPr bwMode="auto">
            <a:xfrm>
              <a:off x="2976" y="2688"/>
              <a:ext cx="912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FFFF"/>
                  </a:solidFill>
                  <a:ea typeface="標楷體" pitchFamily="65" charset="-120"/>
                </a:rPr>
                <a:t>  </a:t>
              </a:r>
              <a:r>
                <a:rPr lang="zh-TW" altLang="en-US" sz="1600" b="1">
                  <a:solidFill>
                    <a:srgbClr val="FF9900"/>
                  </a:solidFill>
                  <a:ea typeface="標楷體" pitchFamily="65" charset="-120"/>
                </a:rPr>
                <a:t>降低目標破壞長期成長</a:t>
              </a:r>
            </a:p>
          </p:txBody>
        </p:sp>
        <p:sp>
          <p:nvSpPr>
            <p:cNvPr id="496654" name="Text Box 104"/>
            <p:cNvSpPr txBox="1">
              <a:spLocks noChangeArrowheads="1"/>
            </p:cNvSpPr>
            <p:nvPr/>
          </p:nvSpPr>
          <p:spPr bwMode="auto">
            <a:xfrm>
              <a:off x="3984" y="2640"/>
              <a:ext cx="1007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tx2"/>
                  </a:solidFill>
                  <a:ea typeface="標楷體" pitchFamily="65" charset="-120"/>
                </a:rPr>
                <a:t> </a:t>
              </a: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忽略治本付長期代價</a:t>
              </a:r>
            </a:p>
          </p:txBody>
        </p:sp>
        <p:grpSp>
          <p:nvGrpSpPr>
            <p:cNvPr id="28" name="Group 105"/>
            <p:cNvGrpSpPr>
              <a:grpSpLocks/>
            </p:cNvGrpSpPr>
            <p:nvPr/>
          </p:nvGrpSpPr>
          <p:grpSpPr bwMode="auto">
            <a:xfrm>
              <a:off x="3188" y="3016"/>
              <a:ext cx="458" cy="319"/>
              <a:chOff x="5136" y="288"/>
              <a:chExt cx="824" cy="576"/>
            </a:xfrm>
          </p:grpSpPr>
          <p:sp>
            <p:nvSpPr>
              <p:cNvPr id="496700" name="Oval 106"/>
              <p:cNvSpPr>
                <a:spLocks noChangeArrowheads="1"/>
              </p:cNvSpPr>
              <p:nvPr/>
            </p:nvSpPr>
            <p:spPr bwMode="auto">
              <a:xfrm>
                <a:off x="5376" y="2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1" name="Line 107"/>
              <p:cNvSpPr>
                <a:spLocks noChangeShapeType="1"/>
              </p:cNvSpPr>
              <p:nvPr/>
            </p:nvSpPr>
            <p:spPr bwMode="auto">
              <a:xfrm rot="-2829346">
                <a:off x="5343" y="778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2" name="Line 108"/>
              <p:cNvSpPr>
                <a:spLocks noChangeShapeType="1"/>
              </p:cNvSpPr>
              <p:nvPr/>
            </p:nvSpPr>
            <p:spPr bwMode="auto">
              <a:xfrm rot="-2829346">
                <a:off x="5373" y="805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3" name="Oval 109"/>
              <p:cNvSpPr>
                <a:spLocks noChangeArrowheads="1"/>
              </p:cNvSpPr>
              <p:nvPr/>
            </p:nvSpPr>
            <p:spPr bwMode="auto">
              <a:xfrm>
                <a:off x="5136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4" name="Oval 110"/>
              <p:cNvSpPr>
                <a:spLocks noChangeArrowheads="1"/>
              </p:cNvSpPr>
              <p:nvPr/>
            </p:nvSpPr>
            <p:spPr bwMode="auto">
              <a:xfrm>
                <a:off x="5376" y="57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5" name="Line 111"/>
              <p:cNvSpPr>
                <a:spLocks noChangeShapeType="1"/>
              </p:cNvSpPr>
              <p:nvPr/>
            </p:nvSpPr>
            <p:spPr bwMode="auto">
              <a:xfrm>
                <a:off x="5472" y="728"/>
                <a:ext cx="104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29" name="Group 112"/>
              <p:cNvGrpSpPr>
                <a:grpSpLocks/>
              </p:cNvGrpSpPr>
              <p:nvPr/>
            </p:nvGrpSpPr>
            <p:grpSpPr bwMode="auto">
              <a:xfrm>
                <a:off x="5232" y="536"/>
                <a:ext cx="105" cy="104"/>
                <a:chOff x="6440" y="847"/>
                <a:chExt cx="105" cy="104"/>
              </a:xfrm>
            </p:grpSpPr>
            <p:sp>
              <p:nvSpPr>
                <p:cNvPr id="496710" name="Line 113"/>
                <p:cNvSpPr>
                  <a:spLocks noChangeShapeType="1"/>
                </p:cNvSpPr>
                <p:nvPr/>
              </p:nvSpPr>
              <p:spPr bwMode="auto">
                <a:xfrm>
                  <a:off x="6440" y="899"/>
                  <a:ext cx="105" cy="0"/>
                </a:xfrm>
                <a:prstGeom prst="line">
                  <a:avLst/>
                </a:prstGeom>
                <a:noFill/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11" name="Line 114"/>
                <p:cNvSpPr>
                  <a:spLocks noChangeShapeType="1"/>
                </p:cNvSpPr>
                <p:nvPr/>
              </p:nvSpPr>
              <p:spPr bwMode="auto">
                <a:xfrm rot="5400000">
                  <a:off x="6437" y="899"/>
                  <a:ext cx="104" cy="0"/>
                </a:xfrm>
                <a:prstGeom prst="line">
                  <a:avLst/>
                </a:prstGeom>
                <a:noFill/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6707" name="Line 115"/>
              <p:cNvSpPr>
                <a:spLocks noChangeShapeType="1"/>
              </p:cNvSpPr>
              <p:nvPr/>
            </p:nvSpPr>
            <p:spPr bwMode="auto">
              <a:xfrm>
                <a:off x="5472" y="448"/>
                <a:ext cx="105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8" name="Line 116"/>
              <p:cNvSpPr>
                <a:spLocks noChangeShapeType="1"/>
              </p:cNvSpPr>
              <p:nvPr/>
            </p:nvSpPr>
            <p:spPr bwMode="auto">
              <a:xfrm flipH="1">
                <a:off x="5664" y="52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9" name="Rectangle 117"/>
              <p:cNvSpPr>
                <a:spLocks noChangeArrowheads="1"/>
              </p:cNvSpPr>
              <p:nvPr/>
            </p:nvSpPr>
            <p:spPr bwMode="auto">
              <a:xfrm>
                <a:off x="5816" y="44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6656" name="Oval 118"/>
            <p:cNvSpPr>
              <a:spLocks noChangeArrowheads="1"/>
            </p:cNvSpPr>
            <p:nvPr/>
          </p:nvSpPr>
          <p:spPr bwMode="auto">
            <a:xfrm>
              <a:off x="4098" y="3021"/>
              <a:ext cx="406" cy="28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0" name="Group 119"/>
            <p:cNvGrpSpPr>
              <a:grpSpLocks/>
            </p:cNvGrpSpPr>
            <p:nvPr/>
          </p:nvGrpSpPr>
          <p:grpSpPr bwMode="auto">
            <a:xfrm>
              <a:off x="4372" y="3136"/>
              <a:ext cx="63" cy="62"/>
              <a:chOff x="5208" y="648"/>
              <a:chExt cx="105" cy="105"/>
            </a:xfrm>
          </p:grpSpPr>
          <p:sp>
            <p:nvSpPr>
              <p:cNvPr id="496698" name="Line 120"/>
              <p:cNvSpPr>
                <a:spLocks noChangeShapeType="1"/>
              </p:cNvSpPr>
              <p:nvPr/>
            </p:nvSpPr>
            <p:spPr bwMode="auto">
              <a:xfrm>
                <a:off x="5260" y="648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9" name="Line 121"/>
              <p:cNvSpPr>
                <a:spLocks noChangeShapeType="1"/>
              </p:cNvSpPr>
              <p:nvPr/>
            </p:nvSpPr>
            <p:spPr bwMode="auto">
              <a:xfrm rot="-5400000">
                <a:off x="5261" y="648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1" name="Group 122"/>
            <p:cNvGrpSpPr>
              <a:grpSpLocks/>
            </p:cNvGrpSpPr>
            <p:nvPr/>
          </p:nvGrpSpPr>
          <p:grpSpPr bwMode="auto">
            <a:xfrm>
              <a:off x="4186" y="3164"/>
              <a:ext cx="143" cy="140"/>
              <a:chOff x="5424" y="480"/>
              <a:chExt cx="240" cy="234"/>
            </a:xfrm>
          </p:grpSpPr>
          <p:sp>
            <p:nvSpPr>
              <p:cNvPr id="496696" name="Oval 123"/>
              <p:cNvSpPr>
                <a:spLocks noChangeArrowheads="1"/>
              </p:cNvSpPr>
              <p:nvPr/>
            </p:nvSpPr>
            <p:spPr bwMode="auto">
              <a:xfrm>
                <a:off x="5424" y="480"/>
                <a:ext cx="240" cy="23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7" name="Line 124"/>
              <p:cNvSpPr>
                <a:spLocks noChangeShapeType="1"/>
              </p:cNvSpPr>
              <p:nvPr/>
            </p:nvSpPr>
            <p:spPr bwMode="auto">
              <a:xfrm rot="-5400000">
                <a:off x="5549" y="551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96640" name="Group 125"/>
            <p:cNvGrpSpPr>
              <a:grpSpLocks/>
            </p:cNvGrpSpPr>
            <p:nvPr/>
          </p:nvGrpSpPr>
          <p:grpSpPr bwMode="auto">
            <a:xfrm>
              <a:off x="4186" y="3021"/>
              <a:ext cx="143" cy="140"/>
              <a:chOff x="5424" y="480"/>
              <a:chExt cx="240" cy="234"/>
            </a:xfrm>
          </p:grpSpPr>
          <p:sp>
            <p:nvSpPr>
              <p:cNvPr id="496694" name="Oval 126"/>
              <p:cNvSpPr>
                <a:spLocks noChangeArrowheads="1"/>
              </p:cNvSpPr>
              <p:nvPr/>
            </p:nvSpPr>
            <p:spPr bwMode="auto">
              <a:xfrm>
                <a:off x="5424" y="480"/>
                <a:ext cx="240" cy="23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5" name="Line 127"/>
              <p:cNvSpPr>
                <a:spLocks noChangeShapeType="1"/>
              </p:cNvSpPr>
              <p:nvPr/>
            </p:nvSpPr>
            <p:spPr bwMode="auto">
              <a:xfrm rot="-5400000">
                <a:off x="5549" y="551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6660" name="Line 128"/>
            <p:cNvSpPr>
              <a:spLocks noChangeShapeType="1"/>
            </p:cNvSpPr>
            <p:nvPr/>
          </p:nvSpPr>
          <p:spPr bwMode="auto">
            <a:xfrm>
              <a:off x="3456" y="2496"/>
              <a:ext cx="0" cy="13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661" name="Line 129"/>
            <p:cNvSpPr>
              <a:spLocks noChangeShapeType="1"/>
            </p:cNvSpPr>
            <p:nvPr/>
          </p:nvSpPr>
          <p:spPr bwMode="auto">
            <a:xfrm>
              <a:off x="4387" y="2432"/>
              <a:ext cx="0" cy="13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662" name="Text Box 130"/>
            <p:cNvSpPr txBox="1">
              <a:spLocks noChangeArrowheads="1"/>
            </p:cNvSpPr>
            <p:nvPr/>
          </p:nvSpPr>
          <p:spPr bwMode="auto">
            <a:xfrm>
              <a:off x="4848" y="2160"/>
              <a:ext cx="768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solidFill>
                    <a:srgbClr val="00CC99"/>
                  </a:solidFill>
                  <a:ea typeface="標楷體" pitchFamily="65" charset="-120"/>
                </a:rPr>
                <a:t>5.</a:t>
              </a:r>
              <a:r>
                <a:rPr lang="zh-TW" altLang="en-US" sz="1600" b="1">
                  <a:solidFill>
                    <a:srgbClr val="00CC99"/>
                  </a:solidFill>
                  <a:ea typeface="標楷體" pitchFamily="65" charset="-120"/>
                </a:rPr>
                <a:t>惡性競爭</a:t>
              </a:r>
              <a:endParaRPr lang="zh-TW" altLang="en-US" sz="1600">
                <a:solidFill>
                  <a:srgbClr val="00CC99"/>
                </a:solidFill>
                <a:ea typeface="標楷體" pitchFamily="65" charset="-120"/>
              </a:endParaRPr>
            </a:p>
          </p:txBody>
        </p:sp>
        <p:sp>
          <p:nvSpPr>
            <p:cNvPr id="496663" name="Text Box 131"/>
            <p:cNvSpPr txBox="1">
              <a:spLocks noChangeArrowheads="1"/>
            </p:cNvSpPr>
            <p:nvPr/>
          </p:nvSpPr>
          <p:spPr bwMode="auto">
            <a:xfrm>
              <a:off x="2928" y="2256"/>
              <a:ext cx="816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66FF"/>
                  </a:solidFill>
                  <a:ea typeface="標楷體" pitchFamily="65" charset="-120"/>
                </a:rPr>
                <a:t>4.</a:t>
              </a:r>
              <a:r>
                <a:rPr lang="zh-TW" altLang="en-US" sz="1600" b="1">
                  <a:solidFill>
                    <a:srgbClr val="FF66FF"/>
                  </a:solidFill>
                  <a:ea typeface="標楷體" pitchFamily="65" charset="-120"/>
                </a:rPr>
                <a:t>目標侵蝕</a:t>
              </a:r>
            </a:p>
          </p:txBody>
        </p:sp>
        <p:sp>
          <p:nvSpPr>
            <p:cNvPr id="496664" name="Text Box 132"/>
            <p:cNvSpPr txBox="1">
              <a:spLocks noChangeArrowheads="1"/>
            </p:cNvSpPr>
            <p:nvPr/>
          </p:nvSpPr>
          <p:spPr bwMode="auto">
            <a:xfrm>
              <a:off x="3984" y="2208"/>
              <a:ext cx="816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solidFill>
                    <a:srgbClr val="CCECFF"/>
                  </a:solidFill>
                  <a:ea typeface="標楷體" pitchFamily="65" charset="-120"/>
                </a:rPr>
                <a:t>8.</a:t>
              </a:r>
              <a:r>
                <a:rPr lang="zh-TW" altLang="en-US" sz="1600" b="1">
                  <a:solidFill>
                    <a:srgbClr val="CCECFF"/>
                  </a:solidFill>
                  <a:ea typeface="標楷體" pitchFamily="65" charset="-120"/>
                </a:rPr>
                <a:t>引酖止渴</a:t>
              </a:r>
            </a:p>
          </p:txBody>
        </p:sp>
        <p:grpSp>
          <p:nvGrpSpPr>
            <p:cNvPr id="496641" name="Group 133"/>
            <p:cNvGrpSpPr>
              <a:grpSpLocks/>
            </p:cNvGrpSpPr>
            <p:nvPr/>
          </p:nvGrpSpPr>
          <p:grpSpPr bwMode="auto">
            <a:xfrm>
              <a:off x="5049" y="1936"/>
              <a:ext cx="375" cy="264"/>
              <a:chOff x="5088" y="288"/>
              <a:chExt cx="816" cy="576"/>
            </a:xfrm>
          </p:grpSpPr>
          <p:sp>
            <p:nvSpPr>
              <p:cNvPr id="496686" name="Oval 134"/>
              <p:cNvSpPr>
                <a:spLocks noChangeArrowheads="1"/>
              </p:cNvSpPr>
              <p:nvPr/>
            </p:nvSpPr>
            <p:spPr bwMode="auto">
              <a:xfrm>
                <a:off x="5184" y="288"/>
                <a:ext cx="624" cy="57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7" name="Oval 135"/>
              <p:cNvSpPr>
                <a:spLocks noChangeArrowheads="1"/>
              </p:cNvSpPr>
              <p:nvPr/>
            </p:nvSpPr>
            <p:spPr bwMode="auto">
              <a:xfrm>
                <a:off x="5088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8" name="Oval 136"/>
              <p:cNvSpPr>
                <a:spLocks noChangeArrowheads="1"/>
              </p:cNvSpPr>
              <p:nvPr/>
            </p:nvSpPr>
            <p:spPr bwMode="auto">
              <a:xfrm>
                <a:off x="5616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9" name="Line 137"/>
              <p:cNvSpPr>
                <a:spLocks noChangeShapeType="1"/>
              </p:cNvSpPr>
              <p:nvPr/>
            </p:nvSpPr>
            <p:spPr bwMode="auto">
              <a:xfrm>
                <a:off x="5176" y="584"/>
                <a:ext cx="113" cy="0"/>
              </a:xfrm>
              <a:prstGeom prst="line">
                <a:avLst/>
              </a:prstGeom>
              <a:noFill/>
              <a:ln w="38100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0" name="Line 138"/>
              <p:cNvSpPr>
                <a:spLocks noChangeShapeType="1"/>
              </p:cNvSpPr>
              <p:nvPr/>
            </p:nvSpPr>
            <p:spPr bwMode="auto">
              <a:xfrm>
                <a:off x="5712" y="584"/>
                <a:ext cx="113" cy="0"/>
              </a:xfrm>
              <a:prstGeom prst="line">
                <a:avLst/>
              </a:prstGeom>
              <a:noFill/>
              <a:ln w="38100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496642" name="Group 139"/>
              <p:cNvGrpSpPr>
                <a:grpSpLocks/>
              </p:cNvGrpSpPr>
              <p:nvPr/>
            </p:nvGrpSpPr>
            <p:grpSpPr bwMode="auto">
              <a:xfrm>
                <a:off x="5440" y="528"/>
                <a:ext cx="113" cy="112"/>
                <a:chOff x="6621" y="848"/>
                <a:chExt cx="113" cy="112"/>
              </a:xfrm>
            </p:grpSpPr>
            <p:sp>
              <p:nvSpPr>
                <p:cNvPr id="496692" name="Line 140"/>
                <p:cNvSpPr>
                  <a:spLocks noChangeShapeType="1"/>
                </p:cNvSpPr>
                <p:nvPr/>
              </p:nvSpPr>
              <p:spPr bwMode="auto">
                <a:xfrm>
                  <a:off x="6621" y="898"/>
                  <a:ext cx="113" cy="0"/>
                </a:xfrm>
                <a:prstGeom prst="line">
                  <a:avLst/>
                </a:prstGeom>
                <a:noFill/>
                <a:ln w="38100">
                  <a:solidFill>
                    <a:srgbClr val="00CC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693" name="Line 141"/>
                <p:cNvSpPr>
                  <a:spLocks noChangeShapeType="1"/>
                </p:cNvSpPr>
                <p:nvPr/>
              </p:nvSpPr>
              <p:spPr bwMode="auto">
                <a:xfrm rot="5400000">
                  <a:off x="6615" y="904"/>
                  <a:ext cx="112" cy="0"/>
                </a:xfrm>
                <a:prstGeom prst="line">
                  <a:avLst/>
                </a:prstGeom>
                <a:noFill/>
                <a:ln w="38100">
                  <a:solidFill>
                    <a:srgbClr val="00CC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496644" name="Group 142"/>
            <p:cNvGrpSpPr>
              <a:grpSpLocks/>
            </p:cNvGrpSpPr>
            <p:nvPr/>
          </p:nvGrpSpPr>
          <p:grpSpPr bwMode="auto">
            <a:xfrm>
              <a:off x="3360" y="1872"/>
              <a:ext cx="160" cy="367"/>
              <a:chOff x="4704" y="2064"/>
              <a:chExt cx="142" cy="328"/>
            </a:xfrm>
          </p:grpSpPr>
          <p:sp>
            <p:nvSpPr>
              <p:cNvPr id="496680" name="Oval 143"/>
              <p:cNvSpPr>
                <a:spLocks noChangeArrowheads="1"/>
              </p:cNvSpPr>
              <p:nvPr/>
            </p:nvSpPr>
            <p:spPr bwMode="auto">
              <a:xfrm>
                <a:off x="4704" y="2064"/>
                <a:ext cx="142" cy="14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1" name="Oval 144"/>
              <p:cNvSpPr>
                <a:spLocks noChangeArrowheads="1"/>
              </p:cNvSpPr>
              <p:nvPr/>
            </p:nvSpPr>
            <p:spPr bwMode="auto">
              <a:xfrm>
                <a:off x="4704" y="2202"/>
                <a:ext cx="142" cy="143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2" name="Line 145"/>
              <p:cNvSpPr>
                <a:spLocks noChangeShapeType="1"/>
              </p:cNvSpPr>
              <p:nvPr/>
            </p:nvSpPr>
            <p:spPr bwMode="auto">
              <a:xfrm>
                <a:off x="4743" y="2135"/>
                <a:ext cx="6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3" name="Line 146"/>
              <p:cNvSpPr>
                <a:spLocks noChangeShapeType="1"/>
              </p:cNvSpPr>
              <p:nvPr/>
            </p:nvSpPr>
            <p:spPr bwMode="auto">
              <a:xfrm>
                <a:off x="4743" y="2269"/>
                <a:ext cx="6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4" name="Line 147"/>
              <p:cNvSpPr>
                <a:spLocks noChangeShapeType="1"/>
              </p:cNvSpPr>
              <p:nvPr/>
            </p:nvSpPr>
            <p:spPr bwMode="auto">
              <a:xfrm>
                <a:off x="4763" y="2297"/>
                <a:ext cx="0" cy="95"/>
              </a:xfrm>
              <a:prstGeom prst="line">
                <a:avLst/>
              </a:prstGeom>
              <a:noFill/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5" name="Line 148"/>
              <p:cNvSpPr>
                <a:spLocks noChangeShapeType="1"/>
              </p:cNvSpPr>
              <p:nvPr/>
            </p:nvSpPr>
            <p:spPr bwMode="auto">
              <a:xfrm>
                <a:off x="4783" y="2297"/>
                <a:ext cx="0" cy="95"/>
              </a:xfrm>
              <a:prstGeom prst="line">
                <a:avLst/>
              </a:prstGeom>
              <a:noFill/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96645" name="Group 149"/>
            <p:cNvGrpSpPr>
              <a:grpSpLocks/>
            </p:cNvGrpSpPr>
            <p:nvPr/>
          </p:nvGrpSpPr>
          <p:grpSpPr bwMode="auto">
            <a:xfrm>
              <a:off x="4212" y="1917"/>
              <a:ext cx="292" cy="300"/>
              <a:chOff x="3504" y="1956"/>
              <a:chExt cx="672" cy="588"/>
            </a:xfrm>
          </p:grpSpPr>
          <p:sp>
            <p:nvSpPr>
              <p:cNvPr id="496672" name="Oval 150"/>
              <p:cNvSpPr>
                <a:spLocks noChangeArrowheads="1"/>
              </p:cNvSpPr>
              <p:nvPr/>
            </p:nvSpPr>
            <p:spPr bwMode="auto">
              <a:xfrm>
                <a:off x="3504" y="2082"/>
                <a:ext cx="576" cy="46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73" name="Oval 151"/>
              <p:cNvSpPr>
                <a:spLocks noChangeArrowheads="1"/>
              </p:cNvSpPr>
              <p:nvPr/>
            </p:nvSpPr>
            <p:spPr bwMode="auto">
              <a:xfrm>
                <a:off x="3648" y="1956"/>
                <a:ext cx="288" cy="25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74" name="Line 152"/>
              <p:cNvSpPr>
                <a:spLocks noChangeShapeType="1"/>
              </p:cNvSpPr>
              <p:nvPr/>
            </p:nvSpPr>
            <p:spPr bwMode="auto">
              <a:xfrm>
                <a:off x="3736" y="2096"/>
                <a:ext cx="120" cy="0"/>
              </a:xfrm>
              <a:prstGeom prst="line">
                <a:avLst/>
              </a:prstGeom>
              <a:noFill/>
              <a:ln w="38100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496646" name="Group 153"/>
              <p:cNvGrpSpPr>
                <a:grpSpLocks/>
              </p:cNvGrpSpPr>
              <p:nvPr/>
            </p:nvGrpSpPr>
            <p:grpSpPr bwMode="auto">
              <a:xfrm>
                <a:off x="3704" y="2264"/>
                <a:ext cx="200" cy="175"/>
                <a:chOff x="6535" y="840"/>
                <a:chExt cx="120" cy="120"/>
              </a:xfrm>
            </p:grpSpPr>
            <p:sp>
              <p:nvSpPr>
                <p:cNvPr id="496678" name="Line 154"/>
                <p:cNvSpPr>
                  <a:spLocks noChangeShapeType="1"/>
                </p:cNvSpPr>
                <p:nvPr/>
              </p:nvSpPr>
              <p:spPr bwMode="auto">
                <a:xfrm>
                  <a:off x="6535" y="900"/>
                  <a:ext cx="120" cy="0"/>
                </a:xfrm>
                <a:prstGeom prst="line">
                  <a:avLst/>
                </a:prstGeom>
                <a:noFill/>
                <a:ln w="38100">
                  <a:solidFill>
                    <a:srgbClr val="CCE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679" name="Line 155"/>
                <p:cNvSpPr>
                  <a:spLocks noChangeShapeType="1"/>
                </p:cNvSpPr>
                <p:nvPr/>
              </p:nvSpPr>
              <p:spPr bwMode="auto">
                <a:xfrm rot="5400000">
                  <a:off x="6531" y="900"/>
                  <a:ext cx="120" cy="0"/>
                </a:xfrm>
                <a:prstGeom prst="line">
                  <a:avLst/>
                </a:prstGeom>
                <a:noFill/>
                <a:ln w="38100">
                  <a:solidFill>
                    <a:srgbClr val="CCE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6676" name="Line 156"/>
              <p:cNvSpPr>
                <a:spLocks noChangeShapeType="1"/>
              </p:cNvSpPr>
              <p:nvPr/>
            </p:nvSpPr>
            <p:spPr bwMode="auto">
              <a:xfrm>
                <a:off x="3984" y="229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77" name="Line 157"/>
              <p:cNvSpPr>
                <a:spLocks noChangeShapeType="1"/>
              </p:cNvSpPr>
              <p:nvPr/>
            </p:nvSpPr>
            <p:spPr bwMode="auto">
              <a:xfrm>
                <a:off x="3984" y="233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6668" name="Text Box 158"/>
            <p:cNvSpPr txBox="1">
              <a:spLocks noChangeArrowheads="1"/>
            </p:cNvSpPr>
            <p:nvPr/>
          </p:nvSpPr>
          <p:spPr bwMode="auto">
            <a:xfrm>
              <a:off x="4813" y="1531"/>
              <a:ext cx="90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00CC99"/>
                  </a:solidFill>
                  <a:ea typeface="標楷體" pitchFamily="65" charset="-120"/>
                </a:rPr>
                <a:t>我的對策你的夢魘</a:t>
              </a:r>
            </a:p>
          </p:txBody>
        </p:sp>
        <p:sp>
          <p:nvSpPr>
            <p:cNvPr id="496669" name="Text Box 159"/>
            <p:cNvSpPr txBox="1">
              <a:spLocks noChangeArrowheads="1"/>
            </p:cNvSpPr>
            <p:nvPr/>
          </p:nvSpPr>
          <p:spPr bwMode="auto">
            <a:xfrm>
              <a:off x="3024" y="1531"/>
              <a:ext cx="868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66FF"/>
                  </a:solidFill>
                  <a:ea typeface="標楷體" pitchFamily="65" charset="-120"/>
                </a:rPr>
                <a:t>紓解壓力降低標準</a:t>
              </a:r>
            </a:p>
          </p:txBody>
        </p:sp>
        <p:sp>
          <p:nvSpPr>
            <p:cNvPr id="496670" name="Text Box 160"/>
            <p:cNvSpPr txBox="1">
              <a:spLocks noChangeArrowheads="1"/>
            </p:cNvSpPr>
            <p:nvPr/>
          </p:nvSpPr>
          <p:spPr bwMode="auto">
            <a:xfrm>
              <a:off x="3929" y="1531"/>
              <a:ext cx="904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CCECFF"/>
                  </a:solidFill>
                  <a:ea typeface="標楷體" pitchFamily="65" charset="-120"/>
                </a:rPr>
                <a:t>短期對策後遺威脅</a:t>
              </a:r>
            </a:p>
          </p:txBody>
        </p:sp>
        <p:sp>
          <p:nvSpPr>
            <p:cNvPr id="496671" name="Rectangle 161"/>
            <p:cNvSpPr>
              <a:spLocks noChangeArrowheads="1"/>
            </p:cNvSpPr>
            <p:nvPr/>
          </p:nvSpPr>
          <p:spPr bwMode="auto">
            <a:xfrm>
              <a:off x="4032" y="3024"/>
              <a:ext cx="144" cy="336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96647" name="Group 162"/>
          <p:cNvGrpSpPr>
            <a:grpSpLocks/>
          </p:cNvGrpSpPr>
          <p:nvPr/>
        </p:nvGrpSpPr>
        <p:grpSpPr bwMode="auto">
          <a:xfrm>
            <a:off x="3527425" y="4724400"/>
            <a:ext cx="1349375" cy="379413"/>
            <a:chOff x="2222" y="2976"/>
            <a:chExt cx="850" cy="239"/>
          </a:xfrm>
        </p:grpSpPr>
        <p:sp>
          <p:nvSpPr>
            <p:cNvPr id="496649" name="Line 163"/>
            <p:cNvSpPr>
              <a:spLocks noChangeShapeType="1"/>
            </p:cNvSpPr>
            <p:nvPr/>
          </p:nvSpPr>
          <p:spPr bwMode="auto">
            <a:xfrm flipV="1">
              <a:off x="2222" y="3215"/>
              <a:ext cx="83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650" name="Text Box 164"/>
            <p:cNvSpPr txBox="1">
              <a:spLocks noChangeArrowheads="1"/>
            </p:cNvSpPr>
            <p:nvPr/>
          </p:nvSpPr>
          <p:spPr bwMode="auto">
            <a:xfrm>
              <a:off x="2256" y="2976"/>
              <a:ext cx="816" cy="197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9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想降低 標準</a:t>
              </a:r>
            </a:p>
          </p:txBody>
        </p:sp>
      </p:grpSp>
      <p:pic>
        <p:nvPicPr>
          <p:cNvPr id="496648" name="Picture 165" descr="j0236454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740650" y="5300663"/>
            <a:ext cx="12192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分析真實世界的複雜性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500174"/>
            <a:ext cx="7715250" cy="4500562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細節性複雜 </a:t>
            </a:r>
            <a:r>
              <a:rPr lang="en-US" altLang="zh-TW" sz="2000" dirty="0" smtClean="0"/>
              <a:t>( detailed complexity ) </a:t>
            </a:r>
            <a:r>
              <a:rPr lang="en-US" altLang="zh-TW" sz="2000" dirty="0" smtClean="0">
                <a:sym typeface="Wingdings" pitchFamily="2" charset="2"/>
              </a:rPr>
              <a:t> break-down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動態性複雜 </a:t>
            </a:r>
            <a:r>
              <a:rPr lang="en-US" altLang="zh-TW" sz="2000" dirty="0" smtClean="0"/>
              <a:t>( dynamic complexity ) </a:t>
            </a:r>
            <a:r>
              <a:rPr lang="en-US" altLang="zh-TW" sz="2000" dirty="0" smtClean="0">
                <a:sym typeface="Wingdings" pitchFamily="2" charset="2"/>
              </a:rPr>
              <a:t> integrated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系統分析法的問題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解構式作為，只適合處理問題的片段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無法用來解釋長時間的</a:t>
            </a:r>
            <a:r>
              <a:rPr lang="en-US" altLang="zh-TW" sz="2000" dirty="0" smtClean="0"/>
              <a:t>『</a:t>
            </a:r>
            <a:r>
              <a:rPr lang="zh-TW" altLang="en-US" sz="2000" dirty="0" smtClean="0"/>
              <a:t>整體性故障</a:t>
            </a:r>
            <a:r>
              <a:rPr lang="en-US" altLang="zh-TW" sz="2000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只能用來處理細節性複雜，無法處理動態性複雜。</a:t>
            </a:r>
          </a:p>
          <a:p>
            <a:pPr eaLnBrk="1" hangingPunct="1"/>
            <a:r>
              <a:rPr lang="zh-TW" altLang="en-US" sz="2400" b="1" dirty="0" smtClean="0"/>
              <a:t>使用比系統分析更好的方式來理解真實世界的複雜性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當相同的行動在短期和長期有相當的不同的結果，其中必定</a:t>
            </a:r>
            <a:r>
              <a:rPr lang="zh-TW" altLang="en-US" sz="2000" b="1" u="sng" dirty="0" smtClean="0"/>
              <a:t>牽涉了動態性複雜</a:t>
            </a:r>
            <a:r>
              <a:rPr lang="zh-TW" altLang="en-US" sz="2000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尋找槓桿解 ── 用最小的反應，對系統產生最好的效果，也同時兼顧平衡狀態</a:t>
            </a:r>
            <a:endParaRPr lang="en-US" altLang="zh-TW" sz="2000" dirty="0" smtClean="0"/>
          </a:p>
        </p:txBody>
      </p:sp>
      <p:sp>
        <p:nvSpPr>
          <p:cNvPr id="503812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1E4598D-BC11-4CE4-AD98-29A452FD4446}" type="datetime1">
              <a:rPr lang="zh-TW" altLang="en-US" smtClean="0">
                <a:ea typeface="新細明體" charset="-120"/>
              </a:rPr>
              <a:pPr/>
              <a:t>2011/5/1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3814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381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F8A2BD-04EE-4971-9607-089E3BBCECB3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系統思考 </a:t>
            </a:r>
            <a:r>
              <a:rPr lang="en-US" altLang="zh-TW" b="1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(System Thinking)</a:t>
            </a:r>
            <a:endParaRPr lang="zh-TW" altLang="en-US" b="1" dirty="0" smtClean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500938" cy="4000500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來自於工程學的概念── </a:t>
            </a:r>
            <a:endParaRPr lang="en-US" altLang="zh-TW" sz="2400" b="1" dirty="0" smtClean="0"/>
          </a:p>
          <a:p>
            <a:pPr lvl="1" eaLnBrk="1" hangingPunct="1"/>
            <a:r>
              <a:rPr lang="en-US" altLang="zh-TW" sz="2000" dirty="0" smtClean="0"/>
              <a:t>『</a:t>
            </a:r>
            <a:r>
              <a:rPr lang="zh-TW" altLang="en-US" sz="2000" dirty="0" smtClean="0"/>
              <a:t>系統動力學</a:t>
            </a:r>
            <a:r>
              <a:rPr lang="en-US" altLang="zh-TW" sz="2000" dirty="0" smtClean="0"/>
              <a:t>』( System Dynamics</a:t>
            </a:r>
            <a:r>
              <a:rPr lang="en-US" altLang="zh-TW" sz="2000" b="1" dirty="0" smtClean="0"/>
              <a:t>)</a:t>
            </a:r>
          </a:p>
          <a:p>
            <a:pPr lvl="1" eaLnBrk="1" hangingPunct="1"/>
            <a:r>
              <a:rPr lang="zh-TW" altLang="en-US" sz="2000" dirty="0" smtClean="0"/>
              <a:t>引用工程控制論的回饋機制 </a:t>
            </a:r>
            <a:r>
              <a:rPr lang="en-US" altLang="zh-TW" sz="2000" dirty="0" smtClean="0"/>
              <a:t>( feedback )</a:t>
            </a:r>
          </a:p>
          <a:p>
            <a:pPr eaLnBrk="1" hangingPunct="1"/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以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系統</a:t>
            </a:r>
            <a:r>
              <a:rPr lang="en-US" altLang="zh-TW" sz="2400" b="1" dirty="0" smtClean="0"/>
              <a:t>』</a:t>
            </a:r>
            <a:r>
              <a:rPr lang="zh-TW" altLang="en-US" sz="2400" b="1" dirty="0" smtClean="0"/>
              <a:t> 構面來看事情 ，探討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整體性故障</a:t>
            </a:r>
            <a:r>
              <a:rPr lang="en-US" altLang="zh-TW" sz="2400" b="1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避免以偏蓋全、以管窺天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幫助清楚的看見複雜事件背後運作的簡單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結構</a:t>
            </a:r>
            <a:r>
              <a:rPr lang="zh-TW" altLang="en-US" sz="2400" b="1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觀察一連串的變化過程，而非片段的一幕一幕的個別事件。</a:t>
            </a:r>
          </a:p>
          <a:p>
            <a:pPr lvl="1" eaLnBrk="1" hangingPunct="1"/>
            <a:r>
              <a:rPr lang="zh-TW" altLang="en-US" sz="2000" dirty="0" smtClean="0"/>
              <a:t>要看因果的動環，而非線段式的因果關係。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長遠的視野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短期內不重要的影響力往往會被忽視，它們只會長期之後回來纏著你。</a:t>
            </a:r>
          </a:p>
        </p:txBody>
      </p:sp>
      <p:sp>
        <p:nvSpPr>
          <p:cNvPr id="504836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9875F29-5437-4009-9020-176981A7775C}" type="datetime1">
              <a:rPr lang="zh-TW" altLang="en-US" smtClean="0">
                <a:ea typeface="新細明體" charset="-120"/>
              </a:rPr>
              <a:pPr/>
              <a:t>2011/5/1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4838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4837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26D53-73EC-42FD-A7D4-6C993C71038A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</a:rPr>
              <a:t>系統思考的基本元件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571612"/>
            <a:ext cx="7786688" cy="4572000"/>
          </a:xfrm>
        </p:spPr>
        <p:txBody>
          <a:bodyPr/>
          <a:lstStyle/>
          <a:p>
            <a:pPr eaLnBrk="1" hangingPunct="1"/>
            <a:r>
              <a:rPr lang="zh-TW" altLang="en-US" sz="2000" b="1" dirty="0" smtClean="0"/>
              <a:t>回饋環路</a:t>
            </a:r>
          </a:p>
          <a:p>
            <a:pPr lvl="1" eaLnBrk="1" hangingPunct="1"/>
            <a:r>
              <a:rPr lang="zh-TW" altLang="en-US" sz="1800" b="1" dirty="0" smtClean="0"/>
              <a:t>增強環路</a:t>
            </a:r>
            <a:r>
              <a:rPr lang="en-US" altLang="zh-TW" sz="1800" b="1" dirty="0" smtClean="0"/>
              <a:t>(reinforcing feedback)</a:t>
            </a:r>
          </a:p>
          <a:p>
            <a:pPr lvl="2" eaLnBrk="1" hangingPunct="1"/>
            <a:r>
              <a:rPr lang="zh-TW" altLang="en-US" sz="1600" dirty="0" smtClean="0"/>
              <a:t>改變系統的力量，是不斷增強的回饋</a:t>
            </a:r>
          </a:p>
          <a:p>
            <a:pPr lvl="2" eaLnBrk="1" hangingPunct="1"/>
            <a:r>
              <a:rPr lang="zh-TW" altLang="en-US" sz="1600" dirty="0" smtClean="0"/>
              <a:t>雪球效應</a:t>
            </a:r>
          </a:p>
          <a:p>
            <a:pPr lvl="2" eaLnBrk="1" hangingPunct="1"/>
            <a:r>
              <a:rPr lang="zh-TW" altLang="en-US" sz="1600" dirty="0" smtClean="0"/>
              <a:t>自我實現預言</a:t>
            </a:r>
          </a:p>
          <a:p>
            <a:pPr lvl="1" eaLnBrk="1" hangingPunct="1"/>
            <a:r>
              <a:rPr lang="zh-TW" altLang="en-US" sz="1800" b="1" dirty="0" smtClean="0"/>
              <a:t>調節環路</a:t>
            </a:r>
            <a:r>
              <a:rPr lang="en-US" altLang="zh-TW" sz="1800" b="1" dirty="0" smtClean="0"/>
              <a:t>(balancing feedback)</a:t>
            </a:r>
          </a:p>
          <a:p>
            <a:pPr lvl="2" eaLnBrk="1" hangingPunct="1"/>
            <a:r>
              <a:rPr lang="zh-TW" altLang="en-US" sz="1600" dirty="0" smtClean="0"/>
              <a:t>抗拒改變系統的力量，反覆調節的回饋</a:t>
            </a:r>
          </a:p>
          <a:p>
            <a:pPr lvl="2" eaLnBrk="1" hangingPunct="1"/>
            <a:r>
              <a:rPr lang="zh-TW" altLang="en-US" sz="1600" dirty="0" smtClean="0"/>
              <a:t>穩定與抗拒的來源</a:t>
            </a:r>
          </a:p>
          <a:p>
            <a:pPr lvl="2" eaLnBrk="1" hangingPunct="1"/>
            <a:r>
              <a:rPr lang="zh-TW" altLang="en-US" sz="1600" b="1" u="sng" dirty="0" smtClean="0">
                <a:solidFill>
                  <a:srgbClr val="FF0000"/>
                </a:solidFill>
              </a:rPr>
              <a:t>目標與現狀間的差距做為起點</a:t>
            </a:r>
            <a:r>
              <a:rPr lang="zh-TW" altLang="en-US" sz="1600" dirty="0" smtClean="0">
                <a:solidFill>
                  <a:srgbClr val="FF0000"/>
                </a:solidFill>
              </a:rPr>
              <a:t>。</a:t>
            </a:r>
          </a:p>
          <a:p>
            <a:pPr eaLnBrk="1" hangingPunct="1"/>
            <a:r>
              <a:rPr lang="zh-TW" altLang="en-US" sz="2000" b="1" dirty="0" smtClean="0"/>
              <a:t>時間滯延</a:t>
            </a:r>
          </a:p>
          <a:p>
            <a:pPr lvl="1" eaLnBrk="1" hangingPunct="1"/>
            <a:r>
              <a:rPr lang="zh-TW" altLang="en-US" sz="1800" dirty="0" smtClean="0"/>
              <a:t>行動與結果間的時間差距。</a:t>
            </a:r>
          </a:p>
          <a:p>
            <a:pPr lvl="1" eaLnBrk="1" hangingPunct="1"/>
            <a:r>
              <a:rPr lang="zh-TW" altLang="en-US" sz="1800" dirty="0" smtClean="0"/>
              <a:t>是一個變數對另一個變數的影響，需要一段時間才能看得出來的情形下發生的。</a:t>
            </a:r>
          </a:p>
          <a:p>
            <a:pPr lvl="1" eaLnBrk="1" hangingPunct="1"/>
            <a:r>
              <a:rPr lang="zh-TW" altLang="en-US" sz="1800" dirty="0" smtClean="0"/>
              <a:t>會導致改善的行動矯枉過正，超過了預期的目標。</a:t>
            </a:r>
          </a:p>
        </p:txBody>
      </p:sp>
      <p:sp>
        <p:nvSpPr>
          <p:cNvPr id="505868" name="日期版面配置區 2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867B6BE-8A33-4DB3-ABDF-D7390E6810F9}" type="datetime1">
              <a:rPr lang="zh-TW" altLang="en-US" smtClean="0">
                <a:ea typeface="新細明體" charset="-120"/>
              </a:rPr>
              <a:pPr/>
              <a:t>2011/5/1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5870" name="頁尾版面配置區 2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5869" name="投影片編號版面配置區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2C6E4A-18F4-4E00-ACD0-D647B5150DB2}" type="slidenum">
              <a:rPr lang="en-US" altLang="zh-TW" smtClean="0">
                <a:ea typeface="新細明體" charset="-120"/>
              </a:rPr>
              <a:pPr/>
              <a:t>5</a:t>
            </a:fld>
            <a:endParaRPr lang="en-US" altLang="zh-TW" smtClean="0">
              <a:ea typeface="新細明體" charset="-120"/>
            </a:endParaRPr>
          </a:p>
        </p:txBody>
      </p:sp>
      <p:grpSp>
        <p:nvGrpSpPr>
          <p:cNvPr id="2" name="群組 9"/>
          <p:cNvGrpSpPr>
            <a:grpSpLocks/>
          </p:cNvGrpSpPr>
          <p:nvPr/>
        </p:nvGrpSpPr>
        <p:grpSpPr bwMode="auto">
          <a:xfrm>
            <a:off x="5857875" y="2571750"/>
            <a:ext cx="1025525" cy="2665413"/>
            <a:chOff x="6144351" y="2572720"/>
            <a:chExt cx="1024574" cy="2665258"/>
          </a:xfrm>
        </p:grpSpPr>
        <p:pic>
          <p:nvPicPr>
            <p:cNvPr id="505878" name="Picture 4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6556">
              <a:off x="6144351" y="3644132"/>
              <a:ext cx="858754" cy="7514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pic>
          <p:nvPicPr>
            <p:cNvPr id="505879" name="Picture 4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6556">
              <a:off x="6144432" y="2572720"/>
              <a:ext cx="1024493" cy="83610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grpSp>
          <p:nvGrpSpPr>
            <p:cNvPr id="3" name="群組 7"/>
            <p:cNvGrpSpPr>
              <a:grpSpLocks/>
            </p:cNvGrpSpPr>
            <p:nvPr/>
          </p:nvGrpSpPr>
          <p:grpSpPr bwMode="auto">
            <a:xfrm rot="203829">
              <a:off x="6229160" y="4738497"/>
              <a:ext cx="811803" cy="499481"/>
              <a:chOff x="4273275" y="4838229"/>
              <a:chExt cx="811803" cy="499481"/>
            </a:xfrm>
          </p:grpSpPr>
          <p:cxnSp>
            <p:nvCxnSpPr>
              <p:cNvPr id="505882" name="直線接點 39"/>
              <p:cNvCxnSpPr>
                <a:cxnSpLocks noChangeShapeType="1"/>
              </p:cNvCxnSpPr>
              <p:nvPr/>
            </p:nvCxnSpPr>
            <p:spPr bwMode="auto">
              <a:xfrm rot="-179017">
                <a:off x="4273275" y="4838229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05883" name="直線接點 40"/>
              <p:cNvCxnSpPr>
                <a:cxnSpLocks noChangeShapeType="1"/>
              </p:cNvCxnSpPr>
              <p:nvPr/>
            </p:nvCxnSpPr>
            <p:spPr bwMode="auto">
              <a:xfrm rot="-179017">
                <a:off x="4299225" y="5336122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505881" name="文字方塊 8"/>
            <p:cNvSpPr txBox="1">
              <a:spLocks noChangeArrowheads="1"/>
            </p:cNvSpPr>
            <p:nvPr/>
          </p:nvSpPr>
          <p:spPr bwMode="auto">
            <a:xfrm>
              <a:off x="6286512" y="4786322"/>
              <a:ext cx="6463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 dirty="0">
                  <a:latin typeface="Times New Roman" pitchFamily="18" charset="0"/>
                </a:rPr>
                <a:t>滯延</a:t>
              </a:r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072313" y="3786188"/>
            <a:ext cx="1000125" cy="541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2" name="Freeform 6"/>
          <p:cNvSpPr>
            <a:spLocks/>
          </p:cNvSpPr>
          <p:nvPr/>
        </p:nvSpPr>
        <p:spPr bwMode="auto">
          <a:xfrm>
            <a:off x="7072313" y="4071938"/>
            <a:ext cx="1000125" cy="233362"/>
          </a:xfrm>
          <a:custGeom>
            <a:avLst/>
            <a:gdLst>
              <a:gd name="T0" fmla="*/ 0 w 2112"/>
              <a:gd name="T1" fmla="*/ 2147483647 h 392"/>
              <a:gd name="T2" fmla="*/ 2147483647 w 2112"/>
              <a:gd name="T3" fmla="*/ 2147483647 h 392"/>
              <a:gd name="T4" fmla="*/ 2147483647 w 2112"/>
              <a:gd name="T5" fmla="*/ 2147483647 h 392"/>
              <a:gd name="T6" fmla="*/ 2147483647 w 2112"/>
              <a:gd name="T7" fmla="*/ 2147483647 h 392"/>
              <a:gd name="T8" fmla="*/ 2147483647 w 2112"/>
              <a:gd name="T9" fmla="*/ 2147483647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392"/>
              <a:gd name="T17" fmla="*/ 2112 w 2112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392">
                <a:moveTo>
                  <a:pt x="0" y="392"/>
                </a:moveTo>
                <a:cubicBezTo>
                  <a:pt x="184" y="300"/>
                  <a:pt x="368" y="208"/>
                  <a:pt x="528" y="152"/>
                </a:cubicBezTo>
                <a:cubicBezTo>
                  <a:pt x="688" y="96"/>
                  <a:pt x="792" y="80"/>
                  <a:pt x="960" y="56"/>
                </a:cubicBezTo>
                <a:cubicBezTo>
                  <a:pt x="1128" y="32"/>
                  <a:pt x="1344" y="16"/>
                  <a:pt x="1536" y="8"/>
                </a:cubicBezTo>
                <a:cubicBezTo>
                  <a:pt x="1728" y="0"/>
                  <a:pt x="2016" y="8"/>
                  <a:pt x="2112" y="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505863" name="直線接點 25"/>
          <p:cNvCxnSpPr>
            <a:cxnSpLocks noChangeShapeType="1"/>
          </p:cNvCxnSpPr>
          <p:nvPr/>
        </p:nvCxnSpPr>
        <p:spPr bwMode="auto">
          <a:xfrm>
            <a:off x="7072313" y="3998913"/>
            <a:ext cx="1000125" cy="1587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</p:spPr>
      </p:cxnSp>
      <p:grpSp>
        <p:nvGrpSpPr>
          <p:cNvPr id="4" name="群組 28"/>
          <p:cNvGrpSpPr>
            <a:grpSpLocks/>
          </p:cNvGrpSpPr>
          <p:nvPr/>
        </p:nvGrpSpPr>
        <p:grpSpPr bwMode="auto">
          <a:xfrm>
            <a:off x="6929438" y="2214563"/>
            <a:ext cx="1285875" cy="1428750"/>
            <a:chOff x="6929438" y="2214563"/>
            <a:chExt cx="1285875" cy="1428750"/>
          </a:xfrm>
          <a:noFill/>
        </p:grpSpPr>
        <p:grpSp>
          <p:nvGrpSpPr>
            <p:cNvPr id="5" name="群組 19"/>
            <p:cNvGrpSpPr>
              <a:grpSpLocks/>
            </p:cNvGrpSpPr>
            <p:nvPr/>
          </p:nvGrpSpPr>
          <p:grpSpPr bwMode="auto">
            <a:xfrm>
              <a:off x="7072313" y="2301875"/>
              <a:ext cx="1014412" cy="608013"/>
              <a:chOff x="7072330" y="2301989"/>
              <a:chExt cx="1014394" cy="607901"/>
            </a:xfrm>
            <a:grpFill/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072330" y="2301989"/>
                <a:ext cx="1014394" cy="60790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7" name="Freeform 7"/>
              <p:cNvSpPr>
                <a:spLocks/>
              </p:cNvSpPr>
              <p:nvPr/>
            </p:nvSpPr>
            <p:spPr bwMode="auto">
              <a:xfrm>
                <a:off x="7099025" y="2357430"/>
                <a:ext cx="901999" cy="499135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群組 18"/>
            <p:cNvGrpSpPr>
              <a:grpSpLocks/>
            </p:cNvGrpSpPr>
            <p:nvPr/>
          </p:nvGrpSpPr>
          <p:grpSpPr bwMode="auto">
            <a:xfrm>
              <a:off x="7072313" y="3000375"/>
              <a:ext cx="1000125" cy="560388"/>
              <a:chOff x="7072330" y="3000372"/>
              <a:chExt cx="1000132" cy="559841"/>
            </a:xfrm>
            <a:grpFill/>
          </p:grpSpPr>
          <p:sp>
            <p:nvSpPr>
              <p:cNvPr id="17" name="Rectangle 11"/>
              <p:cNvSpPr>
                <a:spLocks noChangeArrowheads="1"/>
              </p:cNvSpPr>
              <p:nvPr/>
            </p:nvSpPr>
            <p:spPr bwMode="auto">
              <a:xfrm flipV="1">
                <a:off x="7072330" y="3000372"/>
                <a:ext cx="1000132" cy="55984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5" name="Freeform 12"/>
              <p:cNvSpPr>
                <a:spLocks/>
              </p:cNvSpPr>
              <p:nvPr/>
            </p:nvSpPr>
            <p:spPr bwMode="auto">
              <a:xfrm flipV="1">
                <a:off x="7098649" y="3071810"/>
                <a:ext cx="902375" cy="428628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505873" name="矩形 27"/>
            <p:cNvSpPr>
              <a:spLocks noChangeArrowheads="1"/>
            </p:cNvSpPr>
            <p:nvPr/>
          </p:nvSpPr>
          <p:spPr bwMode="auto">
            <a:xfrm>
              <a:off x="6929438" y="2214563"/>
              <a:ext cx="1285875" cy="1428750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/>
            <a:lstStyle/>
            <a:p>
              <a:endParaRPr lang="zh-TW" alt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7072313" y="4572000"/>
            <a:ext cx="1285875" cy="785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6" name="Freeform 5"/>
          <p:cNvSpPr>
            <a:spLocks/>
          </p:cNvSpPr>
          <p:nvPr/>
        </p:nvSpPr>
        <p:spPr bwMode="auto">
          <a:xfrm>
            <a:off x="7121525" y="4714875"/>
            <a:ext cx="1236663" cy="498475"/>
          </a:xfrm>
          <a:custGeom>
            <a:avLst/>
            <a:gdLst>
              <a:gd name="T0" fmla="*/ 0 w 2400"/>
              <a:gd name="T1" fmla="*/ 2147483647 h 456"/>
              <a:gd name="T2" fmla="*/ 2147483647 w 2400"/>
              <a:gd name="T3" fmla="*/ 2147483647 h 456"/>
              <a:gd name="T4" fmla="*/ 2147483647 w 2400"/>
              <a:gd name="T5" fmla="*/ 2147483647 h 456"/>
              <a:gd name="T6" fmla="*/ 2147483647 w 2400"/>
              <a:gd name="T7" fmla="*/ 2147483647 h 456"/>
              <a:gd name="T8" fmla="*/ 2147483647 w 2400"/>
              <a:gd name="T9" fmla="*/ 2147483647 h 456"/>
              <a:gd name="T10" fmla="*/ 2147483647 w 2400"/>
              <a:gd name="T11" fmla="*/ 2147483647 h 456"/>
              <a:gd name="T12" fmla="*/ 2147483647 w 2400"/>
              <a:gd name="T13" fmla="*/ 2147483647 h 4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00"/>
              <a:gd name="T22" fmla="*/ 0 h 456"/>
              <a:gd name="T23" fmla="*/ 2400 w 2400"/>
              <a:gd name="T24" fmla="*/ 456 h 4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00" h="456">
                <a:moveTo>
                  <a:pt x="0" y="456"/>
                </a:moveTo>
                <a:cubicBezTo>
                  <a:pt x="116" y="252"/>
                  <a:pt x="232" y="48"/>
                  <a:pt x="384" y="24"/>
                </a:cubicBezTo>
                <a:cubicBezTo>
                  <a:pt x="536" y="0"/>
                  <a:pt x="744" y="296"/>
                  <a:pt x="912" y="312"/>
                </a:cubicBezTo>
                <a:cubicBezTo>
                  <a:pt x="1080" y="328"/>
                  <a:pt x="1248" y="136"/>
                  <a:pt x="1392" y="120"/>
                </a:cubicBezTo>
                <a:cubicBezTo>
                  <a:pt x="1536" y="104"/>
                  <a:pt x="1640" y="216"/>
                  <a:pt x="1776" y="216"/>
                </a:cubicBezTo>
                <a:cubicBezTo>
                  <a:pt x="1912" y="216"/>
                  <a:pt x="2104" y="128"/>
                  <a:pt x="2208" y="120"/>
                </a:cubicBezTo>
                <a:cubicBezTo>
                  <a:pt x="2312" y="112"/>
                  <a:pt x="2356" y="140"/>
                  <a:pt x="2400" y="16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05867" name="Line 6"/>
          <p:cNvSpPr>
            <a:spLocks noChangeShapeType="1"/>
          </p:cNvSpPr>
          <p:nvPr/>
        </p:nvSpPr>
        <p:spPr bwMode="auto">
          <a:xfrm>
            <a:off x="7072313" y="4929188"/>
            <a:ext cx="1285875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系統基模 </a:t>
            </a: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(Archetype)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785926"/>
            <a:ext cx="7548563" cy="3881437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一再重複的系統結構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熟悉共通性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熟悉而產生直覺反應與洞察力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抽離細節後，統合跨越所有領域的知識</a:t>
            </a:r>
          </a:p>
          <a:p>
            <a:pPr lvl="1" eaLnBrk="1" hangingPunct="1"/>
            <a:r>
              <a:rPr lang="zh-TW" altLang="en-US" sz="2000" dirty="0" smtClean="0"/>
              <a:t>解決問題─過度分工和知識的片段被統合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建立統合的框架</a:t>
            </a:r>
          </a:p>
          <a:p>
            <a:pPr lvl="1" eaLnBrk="1" hangingPunct="1"/>
            <a:r>
              <a:rPr lang="zh-TW" altLang="en-US" sz="2000" dirty="0" smtClean="0"/>
              <a:t>學習如何看見</a:t>
            </a:r>
            <a:r>
              <a:rPr lang="zh-TW" altLang="en-US" sz="2000" u="sng" dirty="0" smtClean="0"/>
              <a:t>個人與組織</a:t>
            </a:r>
            <a:r>
              <a:rPr lang="zh-TW" altLang="en-US" sz="2000" dirty="0" smtClean="0"/>
              <a:t>生活中結構的關鍵所在</a:t>
            </a:r>
            <a:endParaRPr lang="en-US" altLang="zh-TW" sz="2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z="2000" dirty="0" smtClean="0"/>
              <a:t>	a sort of “insight”</a:t>
            </a:r>
          </a:p>
          <a:p>
            <a:pPr eaLnBrk="1" hangingPunct="1"/>
            <a:r>
              <a:rPr lang="zh-TW" altLang="en-US" sz="2400" b="1" dirty="0" smtClean="0"/>
              <a:t>至少有</a:t>
            </a:r>
            <a:r>
              <a:rPr lang="en-US" altLang="zh-TW" sz="2400" b="1" u="sng" dirty="0" smtClean="0"/>
              <a:t>12</a:t>
            </a:r>
            <a:r>
              <a:rPr lang="zh-TW" altLang="en-US" sz="2400" b="1" u="sng" dirty="0" smtClean="0"/>
              <a:t>種基模</a:t>
            </a:r>
            <a:r>
              <a:rPr lang="zh-TW" altLang="en-US" sz="2400" b="1" dirty="0" smtClean="0"/>
              <a:t>被研究發現，</a:t>
            </a:r>
            <a:r>
              <a:rPr lang="en-US" altLang="zh-TW" sz="2400" b="1" dirty="0" smtClean="0"/>
              <a:t>Peter </a:t>
            </a:r>
            <a:r>
              <a:rPr lang="en-US" altLang="zh-TW" sz="2400" b="1" dirty="0" err="1" smtClean="0"/>
              <a:t>Senge</a:t>
            </a:r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在書中提出</a:t>
            </a:r>
            <a:r>
              <a:rPr lang="en-US" altLang="zh-TW" sz="2400" b="1" u="sng" dirty="0" smtClean="0">
                <a:solidFill>
                  <a:srgbClr val="FF0000"/>
                </a:solidFill>
              </a:rPr>
              <a:t>9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種基模</a:t>
            </a:r>
            <a:r>
              <a:rPr lang="zh-TW" altLang="en-US" sz="2400" b="1" dirty="0" smtClean="0"/>
              <a:t>的說明</a:t>
            </a:r>
            <a:endParaRPr lang="zh-TW" altLang="en-US" sz="2400" b="1" u="sng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zh-TW" sz="1800" dirty="0" smtClean="0"/>
          </a:p>
        </p:txBody>
      </p:sp>
      <p:sp>
        <p:nvSpPr>
          <p:cNvPr id="506884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504EF86-C97A-4A8B-85F3-4DDA41FF6ED9}" type="datetime1">
              <a:rPr lang="zh-TW" altLang="en-US" smtClean="0">
                <a:ea typeface="新細明體" charset="-120"/>
              </a:rPr>
              <a:pPr/>
              <a:t>2011/5/1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6886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688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BDC83-9DAB-4BB0-AEC2-0CDD706FB4CE}" type="slidenum">
              <a:rPr lang="en-US" altLang="zh-TW" smtClean="0">
                <a:ea typeface="新細明體" charset="-120"/>
              </a:rPr>
              <a:pPr/>
              <a:t>6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常見系統基模式樣</a:t>
            </a:r>
          </a:p>
        </p:txBody>
      </p:sp>
      <p:sp>
        <p:nvSpPr>
          <p:cNvPr id="507907" name="內容版面配置區 2"/>
          <p:cNvSpPr>
            <a:spLocks noGrp="1"/>
          </p:cNvSpPr>
          <p:nvPr>
            <p:ph idx="1"/>
          </p:nvPr>
        </p:nvSpPr>
        <p:spPr>
          <a:xfrm>
            <a:off x="500034" y="1714488"/>
            <a:ext cx="4286250" cy="3881437"/>
          </a:xfrm>
        </p:spPr>
        <p:txBody>
          <a:bodyPr/>
          <a:lstStyle/>
          <a:p>
            <a:endParaRPr lang="en-US" altLang="zh-TW" b="1" dirty="0" smtClean="0"/>
          </a:p>
          <a:p>
            <a:r>
              <a:rPr lang="zh-TW" altLang="en-US" b="1" dirty="0" smtClean="0"/>
              <a:t>反應遲緩的調節環路</a:t>
            </a:r>
            <a:endParaRPr lang="en-US" altLang="zh-TW" b="1" dirty="0" smtClean="0"/>
          </a:p>
          <a:p>
            <a:r>
              <a:rPr lang="zh-TW" altLang="en-US" b="1" dirty="0" smtClean="0"/>
              <a:t>成長上限</a:t>
            </a:r>
            <a:endParaRPr lang="en-US" altLang="zh-TW" b="1" dirty="0" smtClean="0"/>
          </a:p>
          <a:p>
            <a:r>
              <a:rPr lang="zh-TW" altLang="en-US" b="1" dirty="0" smtClean="0"/>
              <a:t>捨本逐末</a:t>
            </a:r>
            <a:endParaRPr lang="en-US" altLang="zh-TW" b="1" dirty="0" smtClean="0"/>
          </a:p>
          <a:p>
            <a:r>
              <a:rPr lang="zh-TW" altLang="en-US" b="1" dirty="0" smtClean="0"/>
              <a:t>目標侵蝕</a:t>
            </a:r>
            <a:endParaRPr lang="en-US" altLang="zh-TW" b="1" dirty="0" smtClean="0"/>
          </a:p>
          <a:p>
            <a:r>
              <a:rPr lang="zh-TW" altLang="en-US" b="1" dirty="0" smtClean="0"/>
              <a:t>惡性競爭</a:t>
            </a:r>
          </a:p>
        </p:txBody>
      </p:sp>
      <p:sp>
        <p:nvSpPr>
          <p:cNvPr id="507909" name="日期版面配置區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D71042C-E928-4D28-A765-3643FC7A73E6}" type="datetime1">
              <a:rPr lang="zh-TW" altLang="en-US" smtClean="0">
                <a:ea typeface="新細明體" charset="-120"/>
              </a:rPr>
              <a:pPr/>
              <a:t>2011/5/1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7911" name="頁尾版面配置區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791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7CEA07-6F24-454A-8F72-AEBD2806E4C2}" type="slidenum">
              <a:rPr lang="en-US" altLang="zh-TW" smtClean="0">
                <a:ea typeface="新細明體" charset="-120"/>
              </a:rPr>
              <a:pPr/>
              <a:t>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4857752" y="1785926"/>
            <a:ext cx="397668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endParaRPr lang="en-US" altLang="zh-TW" sz="3200" b="1" dirty="0">
              <a:latin typeface="微軟正黑體"/>
              <a:ea typeface="微軟正黑體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微軟正黑體"/>
                <a:ea typeface="微軟正黑體"/>
              </a:rPr>
              <a:t>富者愈富</a:t>
            </a:r>
            <a:endParaRPr lang="en-US" altLang="zh-TW" sz="3200" b="1" dirty="0">
              <a:latin typeface="微軟正黑體"/>
              <a:ea typeface="微軟正黑體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微軟正黑體"/>
                <a:ea typeface="微軟正黑體"/>
              </a:rPr>
              <a:t>共同的悲劇</a:t>
            </a:r>
            <a:endParaRPr lang="en-US" altLang="zh-TW" sz="3200" b="1" dirty="0">
              <a:latin typeface="微軟正黑體"/>
              <a:ea typeface="微軟正黑體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微軟正黑體"/>
                <a:ea typeface="微軟正黑體"/>
              </a:rPr>
              <a:t>飲鴆止渴</a:t>
            </a:r>
            <a:endParaRPr lang="en-US" altLang="zh-TW" sz="3200" b="1" kern="0" dirty="0">
              <a:latin typeface="微軟正黑體"/>
              <a:ea typeface="微軟正黑體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微軟正黑體"/>
                <a:ea typeface="微軟正黑體"/>
              </a:rPr>
              <a:t>成長與投資不足</a:t>
            </a:r>
            <a:endParaRPr lang="en-US" altLang="zh-TW" sz="3200" b="1" kern="0" dirty="0">
              <a:latin typeface="微軟正黑體"/>
              <a:ea typeface="微軟正黑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08C04-5EC9-459A-8D82-D0ACFF9B7BCC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75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系統基模</a:t>
            </a:r>
            <a:r>
              <a:rPr lang="en-US" altLang="zh-TW" smtClean="0"/>
              <a:t>(Archetypes)</a:t>
            </a:r>
          </a:p>
        </p:txBody>
      </p:sp>
      <p:sp>
        <p:nvSpPr>
          <p:cNvPr id="755715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8001000" cy="1552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系統的基本模組，即問題背後的</a:t>
            </a:r>
            <a:r>
              <a:rPr lang="zh-TW" altLang="en-US" sz="24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大結構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。熟悉系統基模是組織將系統觀點應用於實務的第一步。系統基模的主要目的是重新調整我們的認知，以使我們看出</a:t>
            </a:r>
            <a:r>
              <a:rPr lang="zh-TW" altLang="en-US" sz="2400" b="1" u="sng">
                <a:latin typeface="標楷體" pitchFamily="65" charset="-120"/>
                <a:ea typeface="標楷體" pitchFamily="65" charset="-120"/>
              </a:rPr>
              <a:t>結構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的運作，和看到結構中的</a:t>
            </a:r>
            <a:r>
              <a:rPr lang="zh-TW" altLang="en-US" sz="2400" b="1" u="sng">
                <a:latin typeface="標楷體" pitchFamily="65" charset="-120"/>
                <a:ea typeface="標楷體" pitchFamily="65" charset="-120"/>
              </a:rPr>
              <a:t>槓桿點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755716" name="Text Box 4"/>
          <p:cNvSpPr txBox="1">
            <a:spLocks noChangeArrowheads="1"/>
          </p:cNvSpPr>
          <p:nvPr/>
        </p:nvSpPr>
        <p:spPr bwMode="auto">
          <a:xfrm>
            <a:off x="971550" y="2708275"/>
            <a:ext cx="368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兩個最常發生的系統基模</a:t>
            </a:r>
            <a:r>
              <a:rPr lang="en-US" altLang="zh-TW" sz="2400" b="1">
                <a:latin typeface="標楷體" pitchFamily="65" charset="-120"/>
                <a:ea typeface="標楷體" pitchFamily="65" charset="-120"/>
              </a:rPr>
              <a:t>:</a:t>
            </a:r>
          </a:p>
        </p:txBody>
      </p:sp>
      <p:sp>
        <p:nvSpPr>
          <p:cNvPr id="755717" name="Text Box 5"/>
          <p:cNvSpPr txBox="1">
            <a:spLocks noChangeArrowheads="1"/>
          </p:cNvSpPr>
          <p:nvPr/>
        </p:nvSpPr>
        <p:spPr bwMode="auto">
          <a:xfrm>
            <a:off x="1042988" y="3213100"/>
            <a:ext cx="48514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成長上限</a:t>
            </a:r>
            <a:r>
              <a:rPr lang="en-US" altLang="zh-TW" sz="2800" b="1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(Limits To Growth)</a:t>
            </a:r>
          </a:p>
          <a:p>
            <a:r>
              <a:rPr lang="zh-TW" altLang="en-US" sz="2800" b="1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捨本逐末</a:t>
            </a:r>
            <a:r>
              <a:rPr lang="en-US" altLang="zh-TW" sz="2800" b="1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(Shifting the Burden)</a:t>
            </a:r>
            <a:endParaRPr lang="en-US" altLang="zh-TW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55718" name="Text Box 6"/>
          <p:cNvSpPr txBox="1">
            <a:spLocks noChangeArrowheads="1"/>
          </p:cNvSpPr>
          <p:nvPr/>
        </p:nvSpPr>
        <p:spPr bwMode="auto">
          <a:xfrm>
            <a:off x="179388" y="4221163"/>
            <a:ext cx="8713787" cy="2101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zh-TW" altLang="en-US" sz="2200" b="1">
                <a:latin typeface="標楷體" pitchFamily="65" charset="-120"/>
                <a:ea typeface="標楷體" pitchFamily="65" charset="-120"/>
              </a:rPr>
              <a:t>其他的系統基模</a:t>
            </a:r>
            <a:r>
              <a:rPr lang="en-US" altLang="zh-TW" sz="2200" b="1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2200" b="1">
                <a:latin typeface="標楷體" pitchFamily="65" charset="-120"/>
                <a:ea typeface="標楷體" pitchFamily="65" charset="-120"/>
              </a:rPr>
              <a:t>反應遲緩的調節環路</a:t>
            </a:r>
            <a:r>
              <a:rPr kumimoji="0" lang="zh-TW" altLang="en-US" sz="2200"/>
              <a:t>（</a:t>
            </a:r>
            <a:r>
              <a:rPr kumimoji="0" lang="en-US" altLang="zh-TW" sz="2200"/>
              <a:t>Delayed Balancing Process</a:t>
            </a:r>
            <a:r>
              <a:rPr kumimoji="0" lang="zh-TW" altLang="en-US" sz="2200"/>
              <a:t>）</a:t>
            </a:r>
            <a:r>
              <a:rPr lang="zh-TW" altLang="en-US" sz="2200" b="1">
                <a:latin typeface="Times New Roman" pitchFamily="18" charset="0"/>
                <a:ea typeface="標楷體" pitchFamily="65" charset="-120"/>
              </a:rPr>
              <a:t>、目標侵蝕</a:t>
            </a:r>
            <a:r>
              <a:rPr kumimoji="0" lang="zh-TW" altLang="en-US" sz="2200"/>
              <a:t>（</a:t>
            </a:r>
            <a:r>
              <a:rPr kumimoji="0" lang="en-US" altLang="zh-TW" sz="2200"/>
              <a:t>Eroding Goals</a:t>
            </a:r>
            <a:r>
              <a:rPr kumimoji="0" lang="zh-TW" altLang="en-US" sz="2200"/>
              <a:t>）</a:t>
            </a:r>
            <a:r>
              <a:rPr lang="zh-TW" altLang="en-US" sz="2200" b="1">
                <a:latin typeface="Times New Roman" pitchFamily="18" charset="0"/>
                <a:ea typeface="標楷體" pitchFamily="65" charset="-120"/>
              </a:rPr>
              <a:t>、惡性競爭</a:t>
            </a:r>
            <a:r>
              <a:rPr kumimoji="0" lang="zh-TW" altLang="en-US" sz="2200"/>
              <a:t>（</a:t>
            </a:r>
            <a:r>
              <a:rPr kumimoji="0" lang="en-US" altLang="zh-TW" sz="2200"/>
              <a:t>Escalation</a:t>
            </a:r>
            <a:r>
              <a:rPr kumimoji="0" lang="zh-TW" altLang="en-US" sz="2200"/>
              <a:t>）</a:t>
            </a:r>
            <a:r>
              <a:rPr lang="zh-TW" altLang="en-US" sz="2200" b="1">
                <a:latin typeface="Times New Roman" pitchFamily="18" charset="0"/>
                <a:ea typeface="標楷體" pitchFamily="65" charset="-120"/>
              </a:rPr>
              <a:t>、富者愈富 </a:t>
            </a:r>
            <a:r>
              <a:rPr kumimoji="0" lang="zh-TW" altLang="en-US" sz="2200"/>
              <a:t>（</a:t>
            </a:r>
            <a:r>
              <a:rPr kumimoji="0" lang="en-US" altLang="zh-TW" sz="2200"/>
              <a:t>Success to Successful</a:t>
            </a:r>
            <a:r>
              <a:rPr kumimoji="0" lang="zh-TW" altLang="en-US" sz="2200"/>
              <a:t>）</a:t>
            </a:r>
            <a:r>
              <a:rPr lang="zh-TW" altLang="en-US" sz="2200" b="1">
                <a:latin typeface="Times New Roman" pitchFamily="18" charset="0"/>
                <a:ea typeface="標楷體" pitchFamily="65" charset="-120"/>
              </a:rPr>
              <a:t>、共同的悲劇</a:t>
            </a:r>
            <a:r>
              <a:rPr kumimoji="0" lang="zh-TW" altLang="en-US" sz="2200"/>
              <a:t>（</a:t>
            </a:r>
            <a:r>
              <a:rPr kumimoji="0" lang="en-US" altLang="zh-TW" sz="2200"/>
              <a:t>Tragedy of Commons</a:t>
            </a:r>
            <a:r>
              <a:rPr kumimoji="0" lang="zh-TW" altLang="en-US" sz="2200"/>
              <a:t>）</a:t>
            </a:r>
            <a:r>
              <a:rPr lang="zh-TW" altLang="en-US" sz="2200" b="1">
                <a:latin typeface="Times New Roman" pitchFamily="18" charset="0"/>
                <a:ea typeface="標楷體" pitchFamily="65" charset="-120"/>
              </a:rPr>
              <a:t>、飲酖止渴</a:t>
            </a:r>
            <a:r>
              <a:rPr kumimoji="0" lang="zh-TW" altLang="en-US" sz="2200"/>
              <a:t>（</a:t>
            </a:r>
            <a:r>
              <a:rPr kumimoji="0" lang="en-US" altLang="zh-TW" sz="2200"/>
              <a:t>Fixes the Fail</a:t>
            </a:r>
            <a:r>
              <a:rPr kumimoji="0" lang="zh-TW" altLang="en-US" sz="2200"/>
              <a:t>）</a:t>
            </a:r>
            <a:r>
              <a:rPr lang="zh-TW" altLang="en-US" sz="2200"/>
              <a:t> </a:t>
            </a:r>
            <a:r>
              <a:rPr lang="zh-TW" altLang="en-US" sz="2200" b="1">
                <a:latin typeface="Times New Roman" pitchFamily="18" charset="0"/>
                <a:ea typeface="標楷體" pitchFamily="65" charset="-120"/>
              </a:rPr>
              <a:t>、成長與投資不足</a:t>
            </a:r>
            <a:r>
              <a:rPr kumimoji="0" lang="zh-TW" altLang="en-US" sz="2200"/>
              <a:t>（</a:t>
            </a:r>
            <a:r>
              <a:rPr kumimoji="0" lang="en-US" altLang="zh-TW" sz="2200"/>
              <a:t>Growth and Underinvestment</a:t>
            </a:r>
            <a:r>
              <a:rPr kumimoji="0" lang="zh-TW" altLang="en-US" sz="2200"/>
              <a:t>）</a:t>
            </a:r>
            <a:r>
              <a:rPr lang="zh-TW" altLang="en-US" sz="2200" b="1">
                <a:latin typeface="Times New Roman" pitchFamily="18" charset="0"/>
                <a:ea typeface="標楷體" pitchFamily="65" charset="-120"/>
              </a:rPr>
              <a:t>、意外的敵人。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715" grpId="0" autoUpdateAnimBg="0"/>
      <p:bldP spid="755716" grpId="0" autoUpdateAnimBg="0"/>
      <p:bldP spid="755717" grpId="0" autoUpdateAnimBg="0"/>
      <p:bldP spid="7557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2F557-5987-477D-A6EB-BF791B57B8C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489475" name="Rectangle 19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系統基模的陷阱</a:t>
            </a:r>
          </a:p>
        </p:txBody>
      </p:sp>
      <p:sp>
        <p:nvSpPr>
          <p:cNvPr id="883732" name="Text Box 20"/>
          <p:cNvSpPr txBox="1">
            <a:spLocks noChangeArrowheads="1"/>
          </p:cNvSpPr>
          <p:nvPr/>
        </p:nvSpPr>
        <p:spPr bwMode="auto">
          <a:xfrm>
            <a:off x="762000" y="1752600"/>
            <a:ext cx="7527925" cy="920750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系統基模是另一個大框架，吾人應避免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以套招方式遷就基模，而扭曲事實真相。</a:t>
            </a:r>
          </a:p>
        </p:txBody>
      </p:sp>
      <p:sp>
        <p:nvSpPr>
          <p:cNvPr id="883733" name="Text Box 21"/>
          <p:cNvSpPr txBox="1">
            <a:spLocks noChangeArrowheads="1"/>
          </p:cNvSpPr>
          <p:nvPr/>
        </p:nvSpPr>
        <p:spPr bwMode="auto">
          <a:xfrm>
            <a:off x="5029200" y="4876800"/>
            <a:ext cx="1816100" cy="92075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團隊創思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系統對策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09600" y="3124200"/>
            <a:ext cx="3048000" cy="920750"/>
            <a:chOff x="384" y="1968"/>
            <a:chExt cx="1920" cy="580"/>
          </a:xfrm>
        </p:grpSpPr>
        <p:sp>
          <p:nvSpPr>
            <p:cNvPr id="489491" name="Text Box 23"/>
            <p:cNvSpPr txBox="1">
              <a:spLocks noChangeArrowheads="1"/>
            </p:cNvSpPr>
            <p:nvPr/>
          </p:nvSpPr>
          <p:spPr bwMode="auto">
            <a:xfrm>
              <a:off x="384" y="1968"/>
              <a:ext cx="1140" cy="580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體察認知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繪出見解</a:t>
              </a:r>
            </a:p>
          </p:txBody>
        </p:sp>
        <p:sp>
          <p:nvSpPr>
            <p:cNvPr id="489492" name="Line 24"/>
            <p:cNvSpPr>
              <a:spLocks noChangeShapeType="1"/>
            </p:cNvSpPr>
            <p:nvPr/>
          </p:nvSpPr>
          <p:spPr bwMode="auto">
            <a:xfrm>
              <a:off x="1536" y="2256"/>
              <a:ext cx="76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657600" y="3124200"/>
            <a:ext cx="2895600" cy="920750"/>
            <a:chOff x="2304" y="1968"/>
            <a:chExt cx="1824" cy="580"/>
          </a:xfrm>
        </p:grpSpPr>
        <p:sp>
          <p:nvSpPr>
            <p:cNvPr id="489489" name="Text Box 26"/>
            <p:cNvSpPr txBox="1">
              <a:spLocks noChangeArrowheads="1"/>
            </p:cNvSpPr>
            <p:nvPr/>
          </p:nvSpPr>
          <p:spPr bwMode="auto">
            <a:xfrm>
              <a:off x="2304" y="1968"/>
              <a:ext cx="1140" cy="580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交流見解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避爭對錯</a:t>
              </a:r>
            </a:p>
          </p:txBody>
        </p:sp>
        <p:sp>
          <p:nvSpPr>
            <p:cNvPr id="489490" name="Line 27"/>
            <p:cNvSpPr>
              <a:spLocks noChangeShapeType="1"/>
            </p:cNvSpPr>
            <p:nvPr/>
          </p:nvSpPr>
          <p:spPr bwMode="auto">
            <a:xfrm>
              <a:off x="3456" y="2256"/>
              <a:ext cx="67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124200" y="3124200"/>
            <a:ext cx="5238750" cy="1752600"/>
            <a:chOff x="1968" y="1968"/>
            <a:chExt cx="3300" cy="1104"/>
          </a:xfrm>
        </p:grpSpPr>
        <p:sp>
          <p:nvSpPr>
            <p:cNvPr id="489485" name="Text Box 29"/>
            <p:cNvSpPr txBox="1">
              <a:spLocks noChangeArrowheads="1"/>
            </p:cNvSpPr>
            <p:nvPr/>
          </p:nvSpPr>
          <p:spPr bwMode="auto">
            <a:xfrm>
              <a:off x="4128" y="1968"/>
              <a:ext cx="1140" cy="580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客觀佐證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事實呈現</a:t>
              </a:r>
            </a:p>
          </p:txBody>
        </p:sp>
        <p:sp>
          <p:nvSpPr>
            <p:cNvPr id="489486" name="Line 30"/>
            <p:cNvSpPr>
              <a:spLocks noChangeShapeType="1"/>
            </p:cNvSpPr>
            <p:nvPr/>
          </p:nvSpPr>
          <p:spPr bwMode="auto">
            <a:xfrm>
              <a:off x="4656" y="2544"/>
              <a:ext cx="0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9487" name="Line 31"/>
            <p:cNvSpPr>
              <a:spLocks noChangeShapeType="1"/>
            </p:cNvSpPr>
            <p:nvPr/>
          </p:nvSpPr>
          <p:spPr bwMode="auto">
            <a:xfrm flipH="1">
              <a:off x="1968" y="2736"/>
              <a:ext cx="268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9488" name="Line 32"/>
            <p:cNvSpPr>
              <a:spLocks noChangeShapeType="1"/>
            </p:cNvSpPr>
            <p:nvPr/>
          </p:nvSpPr>
          <p:spPr bwMode="auto">
            <a:xfrm>
              <a:off x="1968" y="2736"/>
              <a:ext cx="0" cy="3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286000" y="4876800"/>
            <a:ext cx="2743200" cy="920750"/>
            <a:chOff x="1440" y="3072"/>
            <a:chExt cx="1728" cy="580"/>
          </a:xfrm>
        </p:grpSpPr>
        <p:sp>
          <p:nvSpPr>
            <p:cNvPr id="489483" name="Text Box 34"/>
            <p:cNvSpPr txBox="1">
              <a:spLocks noChangeArrowheads="1"/>
            </p:cNvSpPr>
            <p:nvPr/>
          </p:nvSpPr>
          <p:spPr bwMode="auto">
            <a:xfrm>
              <a:off x="1440" y="3072"/>
              <a:ext cx="1144" cy="5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比較分析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基模確認</a:t>
              </a:r>
            </a:p>
          </p:txBody>
        </p:sp>
        <p:sp>
          <p:nvSpPr>
            <p:cNvPr id="489484" name="Line 35"/>
            <p:cNvSpPr>
              <a:spLocks noChangeShapeType="1"/>
            </p:cNvSpPr>
            <p:nvPr/>
          </p:nvSpPr>
          <p:spPr bwMode="auto">
            <a:xfrm>
              <a:off x="2592" y="3312"/>
              <a:ext cx="576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pic>
        <p:nvPicPr>
          <p:cNvPr id="489482" name="Picture 36" descr="j02837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476250"/>
            <a:ext cx="914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32" grpId="0" animBg="1" autoUpdateAnimBg="0"/>
      <p:bldP spid="883733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4</TotalTime>
  <Words>1559</Words>
  <Application>Microsoft Office PowerPoint</Application>
  <PresentationFormat>如螢幕大小 (4:3)</PresentationFormat>
  <Paragraphs>488</Paragraphs>
  <Slides>23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5" baseType="lpstr">
      <vt:lpstr>教學目標</vt:lpstr>
      <vt:lpstr>點陣圖影像</vt:lpstr>
      <vt:lpstr>系統基模</vt:lpstr>
      <vt:lpstr>新的眼睛看世界</vt:lpstr>
      <vt:lpstr>分析真實世界的複雜性</vt:lpstr>
      <vt:lpstr>系統思考 (System Thinking)</vt:lpstr>
      <vt:lpstr>系統思考的基本元件</vt:lpstr>
      <vt:lpstr>系統基模 (Archetype)</vt:lpstr>
      <vt:lpstr>常見系統基模式樣</vt:lpstr>
      <vt:lpstr>系統基模(Archetypes)</vt:lpstr>
      <vt:lpstr>投影片 9</vt:lpstr>
      <vt:lpstr>系統基模一：反應遲緩的調節環路</vt:lpstr>
      <vt:lpstr>系統基模二：成長上限</vt:lpstr>
      <vt:lpstr>美國品管圈為何失敗？</vt:lpstr>
      <vt:lpstr>系統基模三： 捨本逐末</vt:lpstr>
      <vt:lpstr>投影片 14</vt:lpstr>
      <vt:lpstr>系統基模四：目標侵蝕</vt:lpstr>
      <vt:lpstr>系統基模五：惡性競爭</vt:lpstr>
      <vt:lpstr>系統基模六：富者愈富</vt:lpstr>
      <vt:lpstr>系統基模七：共同的悲劇</vt:lpstr>
      <vt:lpstr>系統基模八：飲酖止渴</vt:lpstr>
      <vt:lpstr>系統基模九：成長與投資不足</vt:lpstr>
      <vt:lpstr>系統基模十：意外的敵人</vt:lpstr>
      <vt:lpstr>投影片 22</vt:lpstr>
      <vt:lpstr>投影片 23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Your User Name</cp:lastModifiedBy>
  <cp:revision>2</cp:revision>
  <dcterms:created xsi:type="dcterms:W3CDTF">2010-07-14T13:14:22Z</dcterms:created>
  <dcterms:modified xsi:type="dcterms:W3CDTF">2011-05-01T00:07:41Z</dcterms:modified>
</cp:coreProperties>
</file>